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9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292" r:id="rId42"/>
    <p:sldId id="293" r:id="rId43"/>
    <p:sldId id="295" r:id="rId44"/>
    <p:sldId id="296" r:id="rId45"/>
    <p:sldId id="297" r:id="rId46"/>
    <p:sldId id="298" r:id="rId47"/>
    <p:sldId id="299" r:id="rId48"/>
    <p:sldId id="300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lo\Documents\CPA\CPADataAnalyticsCourse\PurchaseCardTransactionsWorkingCop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lo\Documents\CPA\CPADataAnalyticsCourse\PurchaseCardTransactionsWorkingCop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o\Documents\CPA\CPADataAnalyticsCourse\PurchaseCardTransactionsWorkingCop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o\Documents\UofTPresentation\BenfordExamplewithrandom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o\Documents\UofTPresentation\BenfordExamplewithrandom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o\Documents\UofTPresentation\BenfordExamplewithrandom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o\Documents\UofTPresentation\BenfordExamplewithrando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Benford</a:t>
            </a:r>
            <a:r>
              <a:rPr lang="en-US" baseline="0"/>
              <a:t> Probability Distribution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Sheet2!$B$20</c:f>
              <c:strCache>
                <c:ptCount val="1"/>
                <c:pt idx="0">
                  <c:v>Benford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Sheet2!$A$21:$A$29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Sheet2!$B$21:$B$29</c:f>
              <c:numCache>
                <c:formatCode>General</c:formatCode>
                <c:ptCount val="9"/>
                <c:pt idx="0">
                  <c:v>0.3010299956639812</c:v>
                </c:pt>
                <c:pt idx="1">
                  <c:v>0.17609125905568124</c:v>
                </c:pt>
                <c:pt idx="2">
                  <c:v>0.12493873660829993</c:v>
                </c:pt>
                <c:pt idx="3">
                  <c:v>9.691001300805642E-2</c:v>
                </c:pt>
                <c:pt idx="4">
                  <c:v>7.9181246047624818E-2</c:v>
                </c:pt>
                <c:pt idx="5">
                  <c:v>6.6946789630613221E-2</c:v>
                </c:pt>
                <c:pt idx="6">
                  <c:v>5.7991946977686733E-2</c:v>
                </c:pt>
                <c:pt idx="7">
                  <c:v>5.1152522447381291E-2</c:v>
                </c:pt>
                <c:pt idx="8">
                  <c:v>4.5757490560675143E-2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2C-4238-AE85-E0955C871E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8707288"/>
        <c:axId val="518706896"/>
      </c:barChart>
      <c:catAx>
        <c:axId val="5187072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Digit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8706896"/>
        <c:crosses val="autoZero"/>
        <c:auto val="1"/>
        <c:lblAlgn val="ctr"/>
        <c:lblOffset val="100"/>
        <c:noMultiLvlLbl val="0"/>
      </c:catAx>
      <c:valAx>
        <c:axId val="51870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Probability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8707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Hypothetical</a:t>
            </a:r>
            <a:r>
              <a:rPr lang="en-US" baseline="0" dirty="0"/>
              <a:t> example of what a </a:t>
            </a:r>
            <a:r>
              <a:rPr lang="en-US" baseline="0" dirty="0" err="1"/>
              <a:t>Benford</a:t>
            </a:r>
            <a:r>
              <a:rPr lang="en-US" baseline="0" dirty="0"/>
              <a:t> vs Actual frequency could look like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Sheet2!$B$20</c:f>
              <c:strCache>
                <c:ptCount val="1"/>
                <c:pt idx="0">
                  <c:v>Benford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Sheet2!$A$21:$A$29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Sheet2!$B$21:$B$29</c:f>
              <c:numCache>
                <c:formatCode>General</c:formatCode>
                <c:ptCount val="9"/>
                <c:pt idx="0">
                  <c:v>0.3010299956639812</c:v>
                </c:pt>
                <c:pt idx="1">
                  <c:v>0.17609125905568124</c:v>
                </c:pt>
                <c:pt idx="2">
                  <c:v>0.12493873660829993</c:v>
                </c:pt>
                <c:pt idx="3">
                  <c:v>9.691001300805642E-2</c:v>
                </c:pt>
                <c:pt idx="4">
                  <c:v>7.9181246047624818E-2</c:v>
                </c:pt>
                <c:pt idx="5">
                  <c:v>6.6946789630613221E-2</c:v>
                </c:pt>
                <c:pt idx="6">
                  <c:v>5.7991946977686733E-2</c:v>
                </c:pt>
                <c:pt idx="7">
                  <c:v>5.1152522447381291E-2</c:v>
                </c:pt>
                <c:pt idx="8">
                  <c:v>4.5757490560675143E-2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F1-471D-B193-280C60BE5CEB}"/>
            </c:ext>
          </c:extLst>
        </c:ser>
        <c:ser>
          <c:idx val="1"/>
          <c:order val="1"/>
          <c:tx>
            <c:strRef>
              <c:f>Sheet2!$C$20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Sheet2!$A$21:$A$29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Sheet2!$C$21:$C$29</c:f>
              <c:numCache>
                <c:formatCode>General</c:formatCode>
                <c:ptCount val="9"/>
                <c:pt idx="0">
                  <c:v>0.29499999999999998</c:v>
                </c:pt>
                <c:pt idx="1">
                  <c:v>0.18</c:v>
                </c:pt>
                <c:pt idx="2">
                  <c:v>0.115</c:v>
                </c:pt>
                <c:pt idx="3">
                  <c:v>0.09</c:v>
                </c:pt>
                <c:pt idx="4">
                  <c:v>8.2000000000000003E-2</c:v>
                </c:pt>
                <c:pt idx="5">
                  <c:v>6.2E-2</c:v>
                </c:pt>
                <c:pt idx="6">
                  <c:v>0.05</c:v>
                </c:pt>
                <c:pt idx="7">
                  <c:v>4.8000000000000001E-2</c:v>
                </c:pt>
                <c:pt idx="8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F1-471D-B193-280C60BE5C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8707680"/>
        <c:axId val="518710032"/>
      </c:barChart>
      <c:catAx>
        <c:axId val="51870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8710032"/>
        <c:crosses val="autoZero"/>
        <c:auto val="1"/>
        <c:lblAlgn val="ctr"/>
        <c:lblOffset val="100"/>
        <c:noMultiLvlLbl val="0"/>
      </c:catAx>
      <c:valAx>
        <c:axId val="51871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870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/>
              <a:t>First Digit Test for Amount</a:t>
            </a:r>
          </a:p>
        </c:rich>
      </c:tx>
      <c:layout>
        <c:manualLayout>
          <c:xMode val="edge"/>
          <c:yMode val="edge"/>
          <c:x val="0.33001993741166963"/>
          <c:y val="5.714285714285714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Proportion</c:v>
          </c:tx>
          <c:invertIfNegative val="0"/>
          <c:cat>
            <c:numRef>
              <c:f>'Digital Analysis For ArizonaVs'!$B$2:$B$10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'Digital Analysis For ArizonaVs'!$D$2:$D$10</c:f>
              <c:numCache>
                <c:formatCode>0.00000</c:formatCode>
                <c:ptCount val="9"/>
                <c:pt idx="0">
                  <c:v>4.3478260869565216E-2</c:v>
                </c:pt>
                <c:pt idx="1">
                  <c:v>4.3478260869565216E-2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0.13043478260869565</c:v>
                </c:pt>
                <c:pt idx="7">
                  <c:v>0.39130434782608697</c:v>
                </c:pt>
                <c:pt idx="8">
                  <c:v>0.39130434782608697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1F-490D-8110-63BE37579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8708464"/>
        <c:axId val="630574944"/>
      </c:barChart>
      <c:lineChart>
        <c:grouping val="standard"/>
        <c:varyColors val="0"/>
        <c:ser>
          <c:idx val="1"/>
          <c:order val="1"/>
          <c:tx>
            <c:v>Benford Proportion</c:v>
          </c:tx>
          <c:cat>
            <c:numRef>
              <c:f>'Digital Analysis For ArizonaVs'!$B$2:$B$10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'Digital Analysis For ArizonaVs'!$E$2:$E$10</c:f>
              <c:numCache>
                <c:formatCode>0.00000</c:formatCode>
                <c:ptCount val="9"/>
                <c:pt idx="0">
                  <c:v>0.30102999566398114</c:v>
                </c:pt>
                <c:pt idx="1">
                  <c:v>0.17609125905568124</c:v>
                </c:pt>
                <c:pt idx="2">
                  <c:v>0.12493873660829991</c:v>
                </c:pt>
                <c:pt idx="3">
                  <c:v>9.6910013008056406E-2</c:v>
                </c:pt>
                <c:pt idx="4">
                  <c:v>7.9181246047624804E-2</c:v>
                </c:pt>
                <c:pt idx="5">
                  <c:v>6.6946789630613221E-2</c:v>
                </c:pt>
                <c:pt idx="6">
                  <c:v>5.7991946977686726E-2</c:v>
                </c:pt>
                <c:pt idx="7">
                  <c:v>5.1152522447381284E-2</c:v>
                </c:pt>
                <c:pt idx="8">
                  <c:v>4.5757490560675143E-2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F1F-490D-8110-63BE37579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8708464"/>
        <c:axId val="630574944"/>
      </c:lineChart>
      <c:catAx>
        <c:axId val="5187084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Digit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630574944"/>
        <c:crosses val="autoZero"/>
        <c:auto val="1"/>
        <c:lblAlgn val="ctr"/>
        <c:lblOffset val="100"/>
        <c:noMultiLvlLbl val="0"/>
      </c:catAx>
      <c:valAx>
        <c:axId val="6305749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Proportion</a:t>
                </a:r>
              </a:p>
            </c:rich>
          </c:tx>
          <c:overlay val="0"/>
        </c:title>
        <c:numFmt formatCode="0.00000" sourceLinked="1"/>
        <c:majorTickMark val="out"/>
        <c:minorTickMark val="none"/>
        <c:tickLblPos val="nextTo"/>
        <c:crossAx val="518708464"/>
        <c:crosses val="autoZero"/>
        <c:crossBetween val="between"/>
      </c:valAx>
      <c:spPr>
        <a:gradFill flip="none" rotWithShape="1">
          <a:gsLst>
            <a:gs pos="0">
              <a:srgbClr val="FFFFFF"/>
            </a:gs>
            <a:gs pos="100000">
              <a:srgbClr val="99CCFF"/>
            </a:gs>
          </a:gsLst>
          <a:lin ang="5400000" scaled="1"/>
          <a:tileRect/>
        </a:gradFill>
      </c:spPr>
    </c:plotArea>
    <c:legend>
      <c:legendPos val="r"/>
      <c:overlay val="0"/>
    </c:legend>
    <c:plotVisOnly val="0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/>
              <a:t>First Digit Test for randnumbers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Proportion</c:v>
          </c:tx>
          <c:invertIfNegative val="0"/>
          <c:cat>
            <c:numRef>
              <c:f>'Digital Analysis For Data'!$B$2:$B$10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'Digital Analysis For Data'!$D$2:$D$10</c:f>
              <c:numCache>
                <c:formatCode>0.00000</c:formatCode>
                <c:ptCount val="9"/>
                <c:pt idx="0">
                  <c:v>0.11361136113611361</c:v>
                </c:pt>
                <c:pt idx="1">
                  <c:v>0.11031103110311032</c:v>
                </c:pt>
                <c:pt idx="2">
                  <c:v>0.11371137113711371</c:v>
                </c:pt>
                <c:pt idx="3">
                  <c:v>0.11211121112111211</c:v>
                </c:pt>
                <c:pt idx="4">
                  <c:v>0.11661166116611661</c:v>
                </c:pt>
                <c:pt idx="5">
                  <c:v>0.10611061106110611</c:v>
                </c:pt>
                <c:pt idx="6">
                  <c:v>0.11411141114111412</c:v>
                </c:pt>
                <c:pt idx="7">
                  <c:v>0.10101010101010101</c:v>
                </c:pt>
                <c:pt idx="8">
                  <c:v>0.11241124112411241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51-43A2-9971-07B08562D8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3006168"/>
        <c:axId val="763006560"/>
      </c:barChart>
      <c:lineChart>
        <c:grouping val="standard"/>
        <c:varyColors val="0"/>
        <c:ser>
          <c:idx val="1"/>
          <c:order val="1"/>
          <c:tx>
            <c:v>Benford Proportion</c:v>
          </c:tx>
          <c:errBars>
            <c:errDir val="y"/>
            <c:errBarType val="both"/>
            <c:errValType val="cust"/>
            <c:noEndCap val="0"/>
            <c:plus>
              <c:numRef>
                <c:f>'Digital Analysis For Data'!$F$11</c:f>
                <c:numCache>
                  <c:formatCode>General</c:formatCode>
                  <c:ptCount val="1"/>
                  <c:pt idx="0">
                    <c:v>5.8761383989249939E-2</c:v>
                  </c:pt>
                </c:numCache>
              </c:numRef>
            </c:plus>
            <c:minus>
              <c:numRef>
                <c:f>'Digital Analysis For Data'!$F$11</c:f>
                <c:numCache>
                  <c:formatCode>General</c:formatCode>
                  <c:ptCount val="1"/>
                  <c:pt idx="0">
                    <c:v>5.8761383989249939E-2</c:v>
                  </c:pt>
                </c:numCache>
              </c:numRef>
            </c:minus>
          </c:errBars>
          <c:cat>
            <c:numRef>
              <c:f>'Digital Analysis For Data'!$B$2:$B$10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'Digital Analysis For Data'!$E$2:$E$10</c:f>
              <c:numCache>
                <c:formatCode>0.00000</c:formatCode>
                <c:ptCount val="9"/>
                <c:pt idx="0">
                  <c:v>0.30102999566398114</c:v>
                </c:pt>
                <c:pt idx="1">
                  <c:v>0.17609125905568124</c:v>
                </c:pt>
                <c:pt idx="2">
                  <c:v>0.12493873660829991</c:v>
                </c:pt>
                <c:pt idx="3">
                  <c:v>9.6910013008056406E-2</c:v>
                </c:pt>
                <c:pt idx="4">
                  <c:v>7.9181246047624804E-2</c:v>
                </c:pt>
                <c:pt idx="5">
                  <c:v>6.6946789630613221E-2</c:v>
                </c:pt>
                <c:pt idx="6">
                  <c:v>5.7991946977686726E-2</c:v>
                </c:pt>
                <c:pt idx="7">
                  <c:v>5.1152522447381284E-2</c:v>
                </c:pt>
                <c:pt idx="8">
                  <c:v>4.5757490560675143E-2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51-43A2-9971-07B08562D8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3006168"/>
        <c:axId val="763006560"/>
      </c:lineChart>
      <c:catAx>
        <c:axId val="763006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Digit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63006560"/>
        <c:crosses val="autoZero"/>
        <c:auto val="1"/>
        <c:lblAlgn val="ctr"/>
        <c:lblOffset val="100"/>
        <c:noMultiLvlLbl val="0"/>
      </c:catAx>
      <c:valAx>
        <c:axId val="7630065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Proportion</a:t>
                </a:r>
              </a:p>
            </c:rich>
          </c:tx>
          <c:overlay val="0"/>
        </c:title>
        <c:numFmt formatCode="0.00000" sourceLinked="1"/>
        <c:majorTickMark val="out"/>
        <c:minorTickMark val="none"/>
        <c:tickLblPos val="nextTo"/>
        <c:crossAx val="763006168"/>
        <c:crosses val="autoZero"/>
        <c:crossBetween val="between"/>
      </c:valAx>
      <c:spPr>
        <a:gradFill flip="none" rotWithShape="1">
          <a:gsLst>
            <a:gs pos="0">
              <a:srgbClr val="FFFFFF"/>
            </a:gs>
            <a:gs pos="100000">
              <a:srgbClr val="99CCFF"/>
            </a:gs>
          </a:gsLst>
          <a:lin ang="5400000" scaled="1"/>
          <a:tileRect/>
        </a:gradFill>
      </c:spPr>
    </c:plotArea>
    <c:legend>
      <c:legendPos val="r"/>
      <c:overlay val="0"/>
    </c:legend>
    <c:plotVisOnly val="0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/>
              <a:t>First 2 Digits Test for randnumbers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Proportion</c:v>
          </c:tx>
          <c:invertIfNegative val="0"/>
          <c:cat>
            <c:numRef>
              <c:f>'Digital Analysis For Data'!$B$15:$B$104</c:f>
              <c:numCache>
                <c:formatCode>General</c:formatCode>
                <c:ptCount val="90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61</c:v>
                </c:pt>
                <c:pt idx="52">
                  <c:v>62</c:v>
                </c:pt>
                <c:pt idx="53">
                  <c:v>63</c:v>
                </c:pt>
                <c:pt idx="54">
                  <c:v>64</c:v>
                </c:pt>
                <c:pt idx="55">
                  <c:v>65</c:v>
                </c:pt>
                <c:pt idx="56">
                  <c:v>66</c:v>
                </c:pt>
                <c:pt idx="57">
                  <c:v>67</c:v>
                </c:pt>
                <c:pt idx="58">
                  <c:v>68</c:v>
                </c:pt>
                <c:pt idx="59">
                  <c:v>69</c:v>
                </c:pt>
                <c:pt idx="60">
                  <c:v>70</c:v>
                </c:pt>
                <c:pt idx="61">
                  <c:v>71</c:v>
                </c:pt>
                <c:pt idx="62">
                  <c:v>72</c:v>
                </c:pt>
                <c:pt idx="63">
                  <c:v>73</c:v>
                </c:pt>
                <c:pt idx="64">
                  <c:v>74</c:v>
                </c:pt>
                <c:pt idx="65">
                  <c:v>75</c:v>
                </c:pt>
                <c:pt idx="66">
                  <c:v>76</c:v>
                </c:pt>
                <c:pt idx="67">
                  <c:v>77</c:v>
                </c:pt>
                <c:pt idx="68">
                  <c:v>78</c:v>
                </c:pt>
                <c:pt idx="69">
                  <c:v>79</c:v>
                </c:pt>
                <c:pt idx="70">
                  <c:v>80</c:v>
                </c:pt>
                <c:pt idx="71">
                  <c:v>81</c:v>
                </c:pt>
                <c:pt idx="72">
                  <c:v>82</c:v>
                </c:pt>
                <c:pt idx="73">
                  <c:v>83</c:v>
                </c:pt>
                <c:pt idx="74">
                  <c:v>84</c:v>
                </c:pt>
                <c:pt idx="75">
                  <c:v>85</c:v>
                </c:pt>
                <c:pt idx="76">
                  <c:v>86</c:v>
                </c:pt>
                <c:pt idx="77">
                  <c:v>87</c:v>
                </c:pt>
                <c:pt idx="78">
                  <c:v>88</c:v>
                </c:pt>
                <c:pt idx="79">
                  <c:v>89</c:v>
                </c:pt>
                <c:pt idx="80">
                  <c:v>90</c:v>
                </c:pt>
                <c:pt idx="81">
                  <c:v>91</c:v>
                </c:pt>
                <c:pt idx="82">
                  <c:v>92</c:v>
                </c:pt>
                <c:pt idx="83">
                  <c:v>93</c:v>
                </c:pt>
                <c:pt idx="84">
                  <c:v>94</c:v>
                </c:pt>
                <c:pt idx="85">
                  <c:v>95</c:v>
                </c:pt>
                <c:pt idx="86">
                  <c:v>96</c:v>
                </c:pt>
                <c:pt idx="87">
                  <c:v>97</c:v>
                </c:pt>
                <c:pt idx="88">
                  <c:v>98</c:v>
                </c:pt>
                <c:pt idx="89">
                  <c:v>99</c:v>
                </c:pt>
              </c:numCache>
            </c:numRef>
          </c:cat>
          <c:val>
            <c:numRef>
              <c:f>'Digital Analysis For Data'!$D$15:$D$104</c:f>
              <c:numCache>
                <c:formatCode>General</c:formatCode>
                <c:ptCount val="90"/>
                <c:pt idx="0">
                  <c:v>1.2201220122012201E-2</c:v>
                </c:pt>
                <c:pt idx="1">
                  <c:v>1.1801180118011801E-2</c:v>
                </c:pt>
                <c:pt idx="2">
                  <c:v>1.0001000100010001E-2</c:v>
                </c:pt>
                <c:pt idx="3">
                  <c:v>1.1801180118011801E-2</c:v>
                </c:pt>
                <c:pt idx="4">
                  <c:v>1.2101210121012101E-2</c:v>
                </c:pt>
                <c:pt idx="5">
                  <c:v>1.0901090109010901E-2</c:v>
                </c:pt>
                <c:pt idx="6">
                  <c:v>1.1501150115011502E-2</c:v>
                </c:pt>
                <c:pt idx="7">
                  <c:v>1.0701070107010701E-2</c:v>
                </c:pt>
                <c:pt idx="8">
                  <c:v>1.1801180118011801E-2</c:v>
                </c:pt>
                <c:pt idx="9">
                  <c:v>1.0801080108010801E-2</c:v>
                </c:pt>
                <c:pt idx="10">
                  <c:v>1.0001000100010001E-2</c:v>
                </c:pt>
                <c:pt idx="11">
                  <c:v>9.8009800980098007E-3</c:v>
                </c:pt>
                <c:pt idx="12">
                  <c:v>1.0901090109010901E-2</c:v>
                </c:pt>
                <c:pt idx="13">
                  <c:v>1.0701070107010701E-2</c:v>
                </c:pt>
                <c:pt idx="14">
                  <c:v>1.2801280128012802E-2</c:v>
                </c:pt>
                <c:pt idx="15">
                  <c:v>1.0801080108010801E-2</c:v>
                </c:pt>
                <c:pt idx="16">
                  <c:v>1.3301330133013302E-2</c:v>
                </c:pt>
                <c:pt idx="17">
                  <c:v>1.0501050105010502E-2</c:v>
                </c:pt>
                <c:pt idx="18">
                  <c:v>1.0001000100010001E-2</c:v>
                </c:pt>
                <c:pt idx="19">
                  <c:v>1.1501150115011502E-2</c:v>
                </c:pt>
                <c:pt idx="20">
                  <c:v>1.1701170117011701E-2</c:v>
                </c:pt>
                <c:pt idx="21">
                  <c:v>1.3801380138013802E-2</c:v>
                </c:pt>
                <c:pt idx="22">
                  <c:v>1.1401140114011402E-2</c:v>
                </c:pt>
                <c:pt idx="23">
                  <c:v>1.1001100110011002E-2</c:v>
                </c:pt>
                <c:pt idx="24">
                  <c:v>1.1601160116011601E-2</c:v>
                </c:pt>
                <c:pt idx="25">
                  <c:v>1.0801080108010801E-2</c:v>
                </c:pt>
                <c:pt idx="26">
                  <c:v>1.1001100110011002E-2</c:v>
                </c:pt>
                <c:pt idx="27">
                  <c:v>9.6009600960096017E-3</c:v>
                </c:pt>
                <c:pt idx="28">
                  <c:v>1.2501250125012501E-2</c:v>
                </c:pt>
                <c:pt idx="29">
                  <c:v>1.0301030103010301E-2</c:v>
                </c:pt>
                <c:pt idx="30">
                  <c:v>1.1201120112011201E-2</c:v>
                </c:pt>
                <c:pt idx="31">
                  <c:v>1.0801080108010801E-2</c:v>
                </c:pt>
                <c:pt idx="32">
                  <c:v>1.0901090109010901E-2</c:v>
                </c:pt>
                <c:pt idx="33">
                  <c:v>1.0201020102010201E-2</c:v>
                </c:pt>
                <c:pt idx="34">
                  <c:v>9.9009900990099011E-3</c:v>
                </c:pt>
                <c:pt idx="35">
                  <c:v>1.2001200120012E-2</c:v>
                </c:pt>
                <c:pt idx="36">
                  <c:v>1.1301130113011301E-2</c:v>
                </c:pt>
                <c:pt idx="37">
                  <c:v>1.1701170117011701E-2</c:v>
                </c:pt>
                <c:pt idx="38">
                  <c:v>1.1601160116011601E-2</c:v>
                </c:pt>
                <c:pt idx="39">
                  <c:v>1.2501250125012501E-2</c:v>
                </c:pt>
                <c:pt idx="40">
                  <c:v>1.1201120112011201E-2</c:v>
                </c:pt>
                <c:pt idx="41">
                  <c:v>1.11011101110111E-2</c:v>
                </c:pt>
                <c:pt idx="42">
                  <c:v>1.2201220122012201E-2</c:v>
                </c:pt>
                <c:pt idx="43">
                  <c:v>1.11011101110111E-2</c:v>
                </c:pt>
                <c:pt idx="44">
                  <c:v>1.4001400140014001E-2</c:v>
                </c:pt>
                <c:pt idx="45">
                  <c:v>1.0801080108010801E-2</c:v>
                </c:pt>
                <c:pt idx="46">
                  <c:v>1.1401140114011402E-2</c:v>
                </c:pt>
                <c:pt idx="47">
                  <c:v>1.2701270127012701E-2</c:v>
                </c:pt>
                <c:pt idx="48">
                  <c:v>1.1301130113011301E-2</c:v>
                </c:pt>
                <c:pt idx="49">
                  <c:v>1.0801080108010801E-2</c:v>
                </c:pt>
                <c:pt idx="50">
                  <c:v>1.2401240124012402E-2</c:v>
                </c:pt>
                <c:pt idx="51">
                  <c:v>1.0401040104010401E-2</c:v>
                </c:pt>
                <c:pt idx="52">
                  <c:v>1.0501050105010502E-2</c:v>
                </c:pt>
                <c:pt idx="53">
                  <c:v>1.1901190119011902E-2</c:v>
                </c:pt>
                <c:pt idx="54">
                  <c:v>1.11011101110111E-2</c:v>
                </c:pt>
                <c:pt idx="55">
                  <c:v>8.8008800880088004E-3</c:v>
                </c:pt>
                <c:pt idx="56">
                  <c:v>1.0101010101010102E-2</c:v>
                </c:pt>
                <c:pt idx="57">
                  <c:v>1.06010601060106E-2</c:v>
                </c:pt>
                <c:pt idx="58">
                  <c:v>9.3009300930093006E-3</c:v>
                </c:pt>
                <c:pt idx="59">
                  <c:v>1.1001100110011002E-2</c:v>
                </c:pt>
                <c:pt idx="60">
                  <c:v>1.0501050105010502E-2</c:v>
                </c:pt>
                <c:pt idx="61">
                  <c:v>1.1401140114011402E-2</c:v>
                </c:pt>
                <c:pt idx="62">
                  <c:v>1.1801180118011801E-2</c:v>
                </c:pt>
                <c:pt idx="63">
                  <c:v>1.0701070107010701E-2</c:v>
                </c:pt>
                <c:pt idx="64">
                  <c:v>1.1601160116011601E-2</c:v>
                </c:pt>
                <c:pt idx="65">
                  <c:v>1.1301130113011301E-2</c:v>
                </c:pt>
                <c:pt idx="66">
                  <c:v>1.1801180118011801E-2</c:v>
                </c:pt>
                <c:pt idx="67">
                  <c:v>1.1201120112011201E-2</c:v>
                </c:pt>
                <c:pt idx="68">
                  <c:v>1.1601160116011601E-2</c:v>
                </c:pt>
                <c:pt idx="69">
                  <c:v>1.2201220122012201E-2</c:v>
                </c:pt>
                <c:pt idx="70">
                  <c:v>9.4009400940094009E-3</c:v>
                </c:pt>
                <c:pt idx="71">
                  <c:v>1.0501050105010502E-2</c:v>
                </c:pt>
                <c:pt idx="72">
                  <c:v>1.1601160116011601E-2</c:v>
                </c:pt>
                <c:pt idx="73">
                  <c:v>9.4009400940094009E-3</c:v>
                </c:pt>
                <c:pt idx="74">
                  <c:v>9.8009800980098007E-3</c:v>
                </c:pt>
                <c:pt idx="75">
                  <c:v>1.0301030103010301E-2</c:v>
                </c:pt>
                <c:pt idx="76">
                  <c:v>9.8009800980098007E-3</c:v>
                </c:pt>
                <c:pt idx="77">
                  <c:v>1.06010601060106E-2</c:v>
                </c:pt>
                <c:pt idx="78">
                  <c:v>9.5009500950095013E-3</c:v>
                </c:pt>
                <c:pt idx="79">
                  <c:v>1.0101010101010102E-2</c:v>
                </c:pt>
                <c:pt idx="80">
                  <c:v>1.1601160116011601E-2</c:v>
                </c:pt>
                <c:pt idx="81">
                  <c:v>1.0701070107010701E-2</c:v>
                </c:pt>
                <c:pt idx="82">
                  <c:v>1.2201220122012201E-2</c:v>
                </c:pt>
                <c:pt idx="83">
                  <c:v>1.0901090109010901E-2</c:v>
                </c:pt>
                <c:pt idx="84">
                  <c:v>1.06010601060106E-2</c:v>
                </c:pt>
                <c:pt idx="85">
                  <c:v>1.2601260126012601E-2</c:v>
                </c:pt>
                <c:pt idx="86">
                  <c:v>1.1601160116011601E-2</c:v>
                </c:pt>
                <c:pt idx="87">
                  <c:v>1.2401240124012402E-2</c:v>
                </c:pt>
                <c:pt idx="88">
                  <c:v>9.6009600960096017E-3</c:v>
                </c:pt>
                <c:pt idx="89">
                  <c:v>1.0201020102010201E-2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17-45A3-9A02-C786B10E7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3000680"/>
        <c:axId val="763001072"/>
      </c:barChart>
      <c:lineChart>
        <c:grouping val="standard"/>
        <c:varyColors val="0"/>
        <c:ser>
          <c:idx val="1"/>
          <c:order val="1"/>
          <c:tx>
            <c:v>Benford Proportion</c:v>
          </c:tx>
          <c:errBars>
            <c:errDir val="y"/>
            <c:errBarType val="both"/>
            <c:errValType val="cust"/>
            <c:noEndCap val="0"/>
            <c:plus>
              <c:numRef>
                <c:f>'Digital Analysis For Data'!$F$105</c:f>
                <c:numCache>
                  <c:formatCode>General</c:formatCode>
                  <c:ptCount val="1"/>
                  <c:pt idx="0">
                    <c:v>5.9035458515406406E-3</c:v>
                  </c:pt>
                </c:numCache>
              </c:numRef>
            </c:plus>
            <c:minus>
              <c:numRef>
                <c:f>'Digital Analysis For Data'!$F$105</c:f>
                <c:numCache>
                  <c:formatCode>General</c:formatCode>
                  <c:ptCount val="1"/>
                  <c:pt idx="0">
                    <c:v>5.9035458515406406E-3</c:v>
                  </c:pt>
                </c:numCache>
              </c:numRef>
            </c:minus>
          </c:errBars>
          <c:cat>
            <c:numRef>
              <c:f>'Digital Analysis For Data'!$B$15:$B$104</c:f>
              <c:numCache>
                <c:formatCode>General</c:formatCode>
                <c:ptCount val="90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61</c:v>
                </c:pt>
                <c:pt idx="52">
                  <c:v>62</c:v>
                </c:pt>
                <c:pt idx="53">
                  <c:v>63</c:v>
                </c:pt>
                <c:pt idx="54">
                  <c:v>64</c:v>
                </c:pt>
                <c:pt idx="55">
                  <c:v>65</c:v>
                </c:pt>
                <c:pt idx="56">
                  <c:v>66</c:v>
                </c:pt>
                <c:pt idx="57">
                  <c:v>67</c:v>
                </c:pt>
                <c:pt idx="58">
                  <c:v>68</c:v>
                </c:pt>
                <c:pt idx="59">
                  <c:v>69</c:v>
                </c:pt>
                <c:pt idx="60">
                  <c:v>70</c:v>
                </c:pt>
                <c:pt idx="61">
                  <c:v>71</c:v>
                </c:pt>
                <c:pt idx="62">
                  <c:v>72</c:v>
                </c:pt>
                <c:pt idx="63">
                  <c:v>73</c:v>
                </c:pt>
                <c:pt idx="64">
                  <c:v>74</c:v>
                </c:pt>
                <c:pt idx="65">
                  <c:v>75</c:v>
                </c:pt>
                <c:pt idx="66">
                  <c:v>76</c:v>
                </c:pt>
                <c:pt idx="67">
                  <c:v>77</c:v>
                </c:pt>
                <c:pt idx="68">
                  <c:v>78</c:v>
                </c:pt>
                <c:pt idx="69">
                  <c:v>79</c:v>
                </c:pt>
                <c:pt idx="70">
                  <c:v>80</c:v>
                </c:pt>
                <c:pt idx="71">
                  <c:v>81</c:v>
                </c:pt>
                <c:pt idx="72">
                  <c:v>82</c:v>
                </c:pt>
                <c:pt idx="73">
                  <c:v>83</c:v>
                </c:pt>
                <c:pt idx="74">
                  <c:v>84</c:v>
                </c:pt>
                <c:pt idx="75">
                  <c:v>85</c:v>
                </c:pt>
                <c:pt idx="76">
                  <c:v>86</c:v>
                </c:pt>
                <c:pt idx="77">
                  <c:v>87</c:v>
                </c:pt>
                <c:pt idx="78">
                  <c:v>88</c:v>
                </c:pt>
                <c:pt idx="79">
                  <c:v>89</c:v>
                </c:pt>
                <c:pt idx="80">
                  <c:v>90</c:v>
                </c:pt>
                <c:pt idx="81">
                  <c:v>91</c:v>
                </c:pt>
                <c:pt idx="82">
                  <c:v>92</c:v>
                </c:pt>
                <c:pt idx="83">
                  <c:v>93</c:v>
                </c:pt>
                <c:pt idx="84">
                  <c:v>94</c:v>
                </c:pt>
                <c:pt idx="85">
                  <c:v>95</c:v>
                </c:pt>
                <c:pt idx="86">
                  <c:v>96</c:v>
                </c:pt>
                <c:pt idx="87">
                  <c:v>97</c:v>
                </c:pt>
                <c:pt idx="88">
                  <c:v>98</c:v>
                </c:pt>
                <c:pt idx="89">
                  <c:v>99</c:v>
                </c:pt>
              </c:numCache>
            </c:numRef>
          </c:cat>
          <c:val>
            <c:numRef>
              <c:f>'Digital Analysis For Data'!$E$15:$E$104</c:f>
              <c:numCache>
                <c:formatCode>General</c:formatCode>
                <c:ptCount val="90"/>
                <c:pt idx="0">
                  <c:v>4.139268515822507E-2</c:v>
                </c:pt>
                <c:pt idx="1">
                  <c:v>3.7788560889399754E-2</c:v>
                </c:pt>
                <c:pt idx="2">
                  <c:v>3.476210625921191E-2</c:v>
                </c:pt>
                <c:pt idx="3">
                  <c:v>3.2184683371401235E-2</c:v>
                </c:pt>
                <c:pt idx="4">
                  <c:v>2.9963223377443199E-2</c:v>
                </c:pt>
                <c:pt idx="5">
                  <c:v>2.8028723600243534E-2</c:v>
                </c:pt>
                <c:pt idx="6">
                  <c:v>2.6328938722349145E-2</c:v>
                </c:pt>
                <c:pt idx="7">
                  <c:v>2.4823583725032145E-2</c:v>
                </c:pt>
                <c:pt idx="8">
                  <c:v>2.34810958495229E-2</c:v>
                </c:pt>
                <c:pt idx="9">
                  <c:v>2.2276394711152208E-2</c:v>
                </c:pt>
                <c:pt idx="10">
                  <c:v>2.1189299069938092E-2</c:v>
                </c:pt>
                <c:pt idx="11">
                  <c:v>2.0203386088286989E-2</c:v>
                </c:pt>
                <c:pt idx="12">
                  <c:v>1.9305155195386624E-2</c:v>
                </c:pt>
                <c:pt idx="13">
                  <c:v>1.848340569401313E-2</c:v>
                </c:pt>
                <c:pt idx="14">
                  <c:v>1.7728766960431616E-2</c:v>
                </c:pt>
                <c:pt idx="15">
                  <c:v>1.7033339298780367E-2</c:v>
                </c:pt>
                <c:pt idx="16">
                  <c:v>1.6390416188169384E-2</c:v>
                </c:pt>
                <c:pt idx="17">
                  <c:v>1.5794267183231882E-2</c:v>
                </c:pt>
                <c:pt idx="18">
                  <c:v>1.5239966556736904E-2</c:v>
                </c:pt>
                <c:pt idx="19">
                  <c:v>1.4723256820706378E-2</c:v>
                </c:pt>
                <c:pt idx="20">
                  <c:v>1.4240439114610284E-2</c:v>
                </c:pt>
                <c:pt idx="21">
                  <c:v>1.3788284485633281E-2</c:v>
                </c:pt>
                <c:pt idx="22">
                  <c:v>1.33639615579815E-2</c:v>
                </c:pt>
                <c:pt idx="23">
                  <c:v>1.2964977164367633E-2</c:v>
                </c:pt>
                <c:pt idx="24">
                  <c:v>1.2589127308020465E-2</c:v>
                </c:pt>
                <c:pt idx="25">
                  <c:v>1.2234456417011586E-2</c:v>
                </c:pt>
                <c:pt idx="26">
                  <c:v>1.189922329970769E-2</c:v>
                </c:pt>
                <c:pt idx="27">
                  <c:v>1.1581872549815136E-2</c:v>
                </c:pt>
                <c:pt idx="28">
                  <c:v>1.1281010409689082E-2</c:v>
                </c:pt>
                <c:pt idx="29">
                  <c:v>1.0995384301463145E-2</c:v>
                </c:pt>
                <c:pt idx="30">
                  <c:v>1.0723865391773066E-2</c:v>
                </c:pt>
                <c:pt idx="31">
                  <c:v>1.0465433678164977E-2</c:v>
                </c:pt>
                <c:pt idx="32">
                  <c:v>1.0219165181686026E-2</c:v>
                </c:pt>
                <c:pt idx="33">
                  <c:v>9.9842209066009213E-3</c:v>
                </c:pt>
                <c:pt idx="34">
                  <c:v>9.7598372891562393E-3</c:v>
                </c:pt>
                <c:pt idx="35">
                  <c:v>9.5453179062303609E-3</c:v>
                </c:pt>
                <c:pt idx="36">
                  <c:v>9.3400262541434315E-3</c:v>
                </c:pt>
                <c:pt idx="37">
                  <c:v>9.1433794398697189E-3</c:v>
                </c:pt>
                <c:pt idx="38">
                  <c:v>8.9548426529264119E-3</c:v>
                </c:pt>
                <c:pt idx="39">
                  <c:v>8.7739243075051522E-3</c:v>
                </c:pt>
                <c:pt idx="40">
                  <c:v>8.6001717619175674E-3</c:v>
                </c:pt>
                <c:pt idx="41">
                  <c:v>8.4331675368627644E-3</c:v>
                </c:pt>
                <c:pt idx="42">
                  <c:v>8.2725259659898551E-3</c:v>
                </c:pt>
                <c:pt idx="43">
                  <c:v>8.1178902221794597E-3</c:v>
                </c:pt>
                <c:pt idx="44">
                  <c:v>7.9689296712753734E-3</c:v>
                </c:pt>
                <c:pt idx="45">
                  <c:v>7.8253375119565257E-3</c:v>
                </c:pt>
                <c:pt idx="46">
                  <c:v>7.6868286662909553E-3</c:v>
                </c:pt>
                <c:pt idx="47">
                  <c:v>7.5531378904459059E-3</c:v>
                </c:pt>
                <c:pt idx="48">
                  <c:v>7.4240180792068747E-3</c:v>
                </c:pt>
                <c:pt idx="49">
                  <c:v>7.2992387414994231E-3</c:v>
                </c:pt>
                <c:pt idx="50">
                  <c:v>7.1785846271233758E-3</c:v>
                </c:pt>
                <c:pt idx="51">
                  <c:v>7.0618544874868489E-3</c:v>
                </c:pt>
                <c:pt idx="52">
                  <c:v>6.9488599553278246E-3</c:v>
                </c:pt>
                <c:pt idx="53">
                  <c:v>6.8394245303054404E-3</c:v>
                </c:pt>
                <c:pt idx="54">
                  <c:v>6.733382658968402E-3</c:v>
                </c:pt>
                <c:pt idx="55">
                  <c:v>6.6305788990130756E-3</c:v>
                </c:pt>
                <c:pt idx="56">
                  <c:v>6.530867158957755E-3</c:v>
                </c:pt>
                <c:pt idx="57">
                  <c:v>6.4341100054099024E-3</c:v>
                </c:pt>
                <c:pt idx="58">
                  <c:v>6.340178031018974E-3</c:v>
                </c:pt>
                <c:pt idx="59">
                  <c:v>6.2489492770015417E-3</c:v>
                </c:pt>
                <c:pt idx="60">
                  <c:v>6.1603087048184325E-3</c:v>
                </c:pt>
                <c:pt idx="61">
                  <c:v>6.0741477121931649E-3</c:v>
                </c:pt>
                <c:pt idx="62">
                  <c:v>5.9903636891874192E-3</c:v>
                </c:pt>
                <c:pt idx="63">
                  <c:v>5.9088596105203138E-3</c:v>
                </c:pt>
                <c:pt idx="64">
                  <c:v>5.8295436607238909E-3</c:v>
                </c:pt>
                <c:pt idx="65">
                  <c:v>5.7523288890913415E-3</c:v>
                </c:pt>
                <c:pt idx="66">
                  <c:v>5.6771328916904885E-3</c:v>
                </c:pt>
                <c:pt idx="67">
                  <c:v>5.6038775179984837E-3</c:v>
                </c:pt>
                <c:pt idx="68">
                  <c:v>5.5324885999610057E-3</c:v>
                </c:pt>
                <c:pt idx="69">
                  <c:v>5.4628957015021859E-3</c:v>
                </c:pt>
                <c:pt idx="70">
                  <c:v>5.3950318867061441E-3</c:v>
                </c:pt>
                <c:pt idx="71">
                  <c:v>5.3288335050669629E-3</c:v>
                </c:pt>
                <c:pt idx="72">
                  <c:v>5.2642399923572177E-3</c:v>
                </c:pt>
                <c:pt idx="73">
                  <c:v>5.2011936858077229E-3</c:v>
                </c:pt>
                <c:pt idx="74">
                  <c:v>5.1396396524110563E-3</c:v>
                </c:pt>
                <c:pt idx="75">
                  <c:v>5.0795255292749699E-3</c:v>
                </c:pt>
                <c:pt idx="76">
                  <c:v>5.0208013750508117E-3</c:v>
                </c:pt>
                <c:pt idx="77">
                  <c:v>4.9634195315501426E-3</c:v>
                </c:pt>
                <c:pt idx="78">
                  <c:v>4.9073344947442015E-3</c:v>
                </c:pt>
                <c:pt idx="79">
                  <c:v>4.8525027944121011E-3</c:v>
                </c:pt>
                <c:pt idx="80">
                  <c:v>4.7988828817687084E-3</c:v>
                </c:pt>
                <c:pt idx="81">
                  <c:v>4.7464350244616526E-3</c:v>
                </c:pt>
                <c:pt idx="82">
                  <c:v>4.6951212083798681E-3</c:v>
                </c:pt>
                <c:pt idx="83">
                  <c:v>4.6449050457635383E-3</c:v>
                </c:pt>
                <c:pt idx="84">
                  <c:v>4.5957516891491365E-3</c:v>
                </c:pt>
                <c:pt idx="85">
                  <c:v>4.5476277507206612E-3</c:v>
                </c:pt>
                <c:pt idx="86">
                  <c:v>4.5005012266764698E-3</c:v>
                </c:pt>
                <c:pt idx="87">
                  <c:v>4.454341426249989E-3</c:v>
                </c:pt>
                <c:pt idx="88">
                  <c:v>4.4091189050550154E-3</c:v>
                </c:pt>
                <c:pt idx="89">
                  <c:v>4.3648054024501125E-3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17-45A3-9A02-C786B10E7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3000680"/>
        <c:axId val="763001072"/>
      </c:lineChart>
      <c:catAx>
        <c:axId val="763000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Digit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63001072"/>
        <c:crosses val="autoZero"/>
        <c:auto val="1"/>
        <c:lblAlgn val="ctr"/>
        <c:lblOffset val="100"/>
        <c:noMultiLvlLbl val="0"/>
      </c:catAx>
      <c:valAx>
        <c:axId val="7630010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Proportion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63000680"/>
        <c:crosses val="autoZero"/>
        <c:crossBetween val="between"/>
      </c:valAx>
      <c:spPr>
        <a:gradFill flip="none" rotWithShape="1">
          <a:gsLst>
            <a:gs pos="0">
              <a:srgbClr val="FFFFFF"/>
            </a:gs>
            <a:gs pos="100000">
              <a:srgbClr val="99CCFF"/>
            </a:gs>
          </a:gsLst>
          <a:lin ang="5400000" scaled="1"/>
          <a:tileRect/>
        </a:gradFill>
      </c:spPr>
    </c:plotArea>
    <c:legend>
      <c:legendPos val="r"/>
      <c:overlay val="0"/>
    </c:legend>
    <c:plotVisOnly val="0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/>
              <a:t>First Digit Test for MultiplyRandomNumbers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Proportion</c:v>
          </c:tx>
          <c:invertIfNegative val="0"/>
          <c:cat>
            <c:numRef>
              <c:f>'Digital Analysis For multiply'!$B$2:$B$10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'Digital Analysis For multiply'!$D$2:$D$10</c:f>
              <c:numCache>
                <c:formatCode>0.00000</c:formatCode>
                <c:ptCount val="9"/>
                <c:pt idx="0">
                  <c:v>0.29952995299529955</c:v>
                </c:pt>
                <c:pt idx="1">
                  <c:v>0.17651765176517653</c:v>
                </c:pt>
                <c:pt idx="2">
                  <c:v>0.11971197119711971</c:v>
                </c:pt>
                <c:pt idx="3">
                  <c:v>9.8509850985098513E-2</c:v>
                </c:pt>
                <c:pt idx="4">
                  <c:v>7.9107910791079109E-2</c:v>
                </c:pt>
                <c:pt idx="5">
                  <c:v>6.7206720672067205E-2</c:v>
                </c:pt>
                <c:pt idx="6">
                  <c:v>6.0306030603060307E-2</c:v>
                </c:pt>
                <c:pt idx="7">
                  <c:v>5.2005200520052003E-2</c:v>
                </c:pt>
                <c:pt idx="8">
                  <c:v>4.7104710471047105E-2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E0-4389-A77F-5D734973E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3003032"/>
        <c:axId val="763003816"/>
      </c:barChart>
      <c:lineChart>
        <c:grouping val="standard"/>
        <c:varyColors val="0"/>
        <c:ser>
          <c:idx val="1"/>
          <c:order val="1"/>
          <c:tx>
            <c:v>Benford Proportion</c:v>
          </c:tx>
          <c:errBars>
            <c:errDir val="y"/>
            <c:errBarType val="both"/>
            <c:errValType val="cust"/>
            <c:noEndCap val="0"/>
            <c:plus>
              <c:numRef>
                <c:f>'Digital Analysis For multiply'!$F$11</c:f>
                <c:numCache>
                  <c:formatCode>General</c:formatCode>
                  <c:ptCount val="1"/>
                  <c:pt idx="0">
                    <c:v>1.5111429636461252E-3</c:v>
                  </c:pt>
                </c:numCache>
              </c:numRef>
            </c:plus>
            <c:minus>
              <c:numRef>
                <c:f>'Digital Analysis For multiply'!$F$11</c:f>
                <c:numCache>
                  <c:formatCode>General</c:formatCode>
                  <c:ptCount val="1"/>
                  <c:pt idx="0">
                    <c:v>1.5111429636461252E-3</c:v>
                  </c:pt>
                </c:numCache>
              </c:numRef>
            </c:minus>
          </c:errBars>
          <c:cat>
            <c:numRef>
              <c:f>'Digital Analysis For multiply'!$B$2:$B$10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'Digital Analysis For multiply'!$E$2:$E$10</c:f>
              <c:numCache>
                <c:formatCode>0.00000</c:formatCode>
                <c:ptCount val="9"/>
                <c:pt idx="0">
                  <c:v>0.30102999566398114</c:v>
                </c:pt>
                <c:pt idx="1">
                  <c:v>0.17609125905568124</c:v>
                </c:pt>
                <c:pt idx="2">
                  <c:v>0.12493873660829991</c:v>
                </c:pt>
                <c:pt idx="3">
                  <c:v>9.6910013008056406E-2</c:v>
                </c:pt>
                <c:pt idx="4">
                  <c:v>7.9181246047624804E-2</c:v>
                </c:pt>
                <c:pt idx="5">
                  <c:v>6.6946789630613221E-2</c:v>
                </c:pt>
                <c:pt idx="6">
                  <c:v>5.7991946977686726E-2</c:v>
                </c:pt>
                <c:pt idx="7">
                  <c:v>5.1152522447381284E-2</c:v>
                </c:pt>
                <c:pt idx="8">
                  <c:v>4.5757490560675143E-2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E0-4389-A77F-5D734973E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3003032"/>
        <c:axId val="763003816"/>
      </c:lineChart>
      <c:catAx>
        <c:axId val="763003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Digit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63003816"/>
        <c:crosses val="autoZero"/>
        <c:auto val="1"/>
        <c:lblAlgn val="ctr"/>
        <c:lblOffset val="100"/>
        <c:noMultiLvlLbl val="0"/>
      </c:catAx>
      <c:valAx>
        <c:axId val="7630038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Proportion</a:t>
                </a:r>
              </a:p>
            </c:rich>
          </c:tx>
          <c:overlay val="0"/>
        </c:title>
        <c:numFmt formatCode="0.00000" sourceLinked="1"/>
        <c:majorTickMark val="out"/>
        <c:minorTickMark val="none"/>
        <c:tickLblPos val="nextTo"/>
        <c:crossAx val="763003032"/>
        <c:crosses val="autoZero"/>
        <c:crossBetween val="between"/>
      </c:valAx>
      <c:spPr>
        <a:gradFill flip="none" rotWithShape="1">
          <a:gsLst>
            <a:gs pos="0">
              <a:srgbClr val="FFFFFF"/>
            </a:gs>
            <a:gs pos="100000">
              <a:srgbClr val="99CCFF"/>
            </a:gs>
          </a:gsLst>
          <a:lin ang="5400000" scaled="1"/>
          <a:tileRect/>
        </a:gradFill>
      </c:spPr>
    </c:plotArea>
    <c:legend>
      <c:legendPos val="r"/>
      <c:overlay val="0"/>
    </c:legend>
    <c:plotVisOnly val="0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/>
              <a:t>First 2 Digits Test for MultiplyRandomNumbers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Proportion</c:v>
          </c:tx>
          <c:invertIfNegative val="0"/>
          <c:cat>
            <c:numRef>
              <c:f>'Digital Analysis For multiply'!$B$15:$B$104</c:f>
              <c:numCache>
                <c:formatCode>General</c:formatCode>
                <c:ptCount val="90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61</c:v>
                </c:pt>
                <c:pt idx="52">
                  <c:v>62</c:v>
                </c:pt>
                <c:pt idx="53">
                  <c:v>63</c:v>
                </c:pt>
                <c:pt idx="54">
                  <c:v>64</c:v>
                </c:pt>
                <c:pt idx="55">
                  <c:v>65</c:v>
                </c:pt>
                <c:pt idx="56">
                  <c:v>66</c:v>
                </c:pt>
                <c:pt idx="57">
                  <c:v>67</c:v>
                </c:pt>
                <c:pt idx="58">
                  <c:v>68</c:v>
                </c:pt>
                <c:pt idx="59">
                  <c:v>69</c:v>
                </c:pt>
                <c:pt idx="60">
                  <c:v>70</c:v>
                </c:pt>
                <c:pt idx="61">
                  <c:v>71</c:v>
                </c:pt>
                <c:pt idx="62">
                  <c:v>72</c:v>
                </c:pt>
                <c:pt idx="63">
                  <c:v>73</c:v>
                </c:pt>
                <c:pt idx="64">
                  <c:v>74</c:v>
                </c:pt>
                <c:pt idx="65">
                  <c:v>75</c:v>
                </c:pt>
                <c:pt idx="66">
                  <c:v>76</c:v>
                </c:pt>
                <c:pt idx="67">
                  <c:v>77</c:v>
                </c:pt>
                <c:pt idx="68">
                  <c:v>78</c:v>
                </c:pt>
                <c:pt idx="69">
                  <c:v>79</c:v>
                </c:pt>
                <c:pt idx="70">
                  <c:v>80</c:v>
                </c:pt>
                <c:pt idx="71">
                  <c:v>81</c:v>
                </c:pt>
                <c:pt idx="72">
                  <c:v>82</c:v>
                </c:pt>
                <c:pt idx="73">
                  <c:v>83</c:v>
                </c:pt>
                <c:pt idx="74">
                  <c:v>84</c:v>
                </c:pt>
                <c:pt idx="75">
                  <c:v>85</c:v>
                </c:pt>
                <c:pt idx="76">
                  <c:v>86</c:v>
                </c:pt>
                <c:pt idx="77">
                  <c:v>87</c:v>
                </c:pt>
                <c:pt idx="78">
                  <c:v>88</c:v>
                </c:pt>
                <c:pt idx="79">
                  <c:v>89</c:v>
                </c:pt>
                <c:pt idx="80">
                  <c:v>90</c:v>
                </c:pt>
                <c:pt idx="81">
                  <c:v>91</c:v>
                </c:pt>
                <c:pt idx="82">
                  <c:v>92</c:v>
                </c:pt>
                <c:pt idx="83">
                  <c:v>93</c:v>
                </c:pt>
                <c:pt idx="84">
                  <c:v>94</c:v>
                </c:pt>
                <c:pt idx="85">
                  <c:v>95</c:v>
                </c:pt>
                <c:pt idx="86">
                  <c:v>96</c:v>
                </c:pt>
                <c:pt idx="87">
                  <c:v>97</c:v>
                </c:pt>
                <c:pt idx="88">
                  <c:v>98</c:v>
                </c:pt>
                <c:pt idx="89">
                  <c:v>99</c:v>
                </c:pt>
              </c:numCache>
            </c:numRef>
          </c:cat>
          <c:val>
            <c:numRef>
              <c:f>'Digital Analysis For multiply'!$D$15:$D$104</c:f>
              <c:numCache>
                <c:formatCode>General</c:formatCode>
                <c:ptCount val="90"/>
                <c:pt idx="0">
                  <c:v>4.3104310431043104E-2</c:v>
                </c:pt>
                <c:pt idx="1">
                  <c:v>3.8803880388038801E-2</c:v>
                </c:pt>
                <c:pt idx="2">
                  <c:v>3.5403540354035402E-2</c:v>
                </c:pt>
                <c:pt idx="3">
                  <c:v>3.3603360336033603E-2</c:v>
                </c:pt>
                <c:pt idx="4">
                  <c:v>3.0503050305030505E-2</c:v>
                </c:pt>
                <c:pt idx="5">
                  <c:v>2.6302630263026303E-2</c:v>
                </c:pt>
                <c:pt idx="6">
                  <c:v>2.5302530253025302E-2</c:v>
                </c:pt>
                <c:pt idx="7">
                  <c:v>2.4702470247024703E-2</c:v>
                </c:pt>
                <c:pt idx="8">
                  <c:v>2.2602260226022602E-2</c:v>
                </c:pt>
                <c:pt idx="9">
                  <c:v>1.9201920192019203E-2</c:v>
                </c:pt>
                <c:pt idx="10">
                  <c:v>2.2802280228022803E-2</c:v>
                </c:pt>
                <c:pt idx="11">
                  <c:v>2.1202120212021201E-2</c:v>
                </c:pt>
                <c:pt idx="12">
                  <c:v>1.8701870187018702E-2</c:v>
                </c:pt>
                <c:pt idx="13">
                  <c:v>1.9601960196019601E-2</c:v>
                </c:pt>
                <c:pt idx="14">
                  <c:v>1.65016501650165E-2</c:v>
                </c:pt>
                <c:pt idx="15">
                  <c:v>1.7601760176017601E-2</c:v>
                </c:pt>
                <c:pt idx="16">
                  <c:v>1.6801680168016801E-2</c:v>
                </c:pt>
                <c:pt idx="17">
                  <c:v>1.4501450145014501E-2</c:v>
                </c:pt>
                <c:pt idx="18">
                  <c:v>1.3001300130013001E-2</c:v>
                </c:pt>
                <c:pt idx="19">
                  <c:v>1.5801580158015801E-2</c:v>
                </c:pt>
                <c:pt idx="20">
                  <c:v>1.4201420142014202E-2</c:v>
                </c:pt>
                <c:pt idx="21">
                  <c:v>1.3901390139013901E-2</c:v>
                </c:pt>
                <c:pt idx="22">
                  <c:v>1.1201120112011201E-2</c:v>
                </c:pt>
                <c:pt idx="23">
                  <c:v>1.4201420142014202E-2</c:v>
                </c:pt>
                <c:pt idx="24">
                  <c:v>1.1201120112011201E-2</c:v>
                </c:pt>
                <c:pt idx="25">
                  <c:v>1.3401340134013401E-2</c:v>
                </c:pt>
                <c:pt idx="26">
                  <c:v>1.11011101110111E-2</c:v>
                </c:pt>
                <c:pt idx="27">
                  <c:v>9.5009500950095013E-3</c:v>
                </c:pt>
                <c:pt idx="28">
                  <c:v>1.06010601060106E-2</c:v>
                </c:pt>
                <c:pt idx="29">
                  <c:v>1.0401040104010401E-2</c:v>
                </c:pt>
                <c:pt idx="30">
                  <c:v>1.1001100110011002E-2</c:v>
                </c:pt>
                <c:pt idx="31">
                  <c:v>1.1501150115011502E-2</c:v>
                </c:pt>
                <c:pt idx="32">
                  <c:v>7.800780078007801E-3</c:v>
                </c:pt>
                <c:pt idx="33">
                  <c:v>1.2401240124012402E-2</c:v>
                </c:pt>
                <c:pt idx="34">
                  <c:v>1.06010601060106E-2</c:v>
                </c:pt>
                <c:pt idx="35">
                  <c:v>8.7008700870087E-3</c:v>
                </c:pt>
                <c:pt idx="36">
                  <c:v>1.0301030103010301E-2</c:v>
                </c:pt>
                <c:pt idx="37">
                  <c:v>9.4009400940094009E-3</c:v>
                </c:pt>
                <c:pt idx="38">
                  <c:v>9.1009100910091015E-3</c:v>
                </c:pt>
                <c:pt idx="39">
                  <c:v>7.7007700770077006E-3</c:v>
                </c:pt>
                <c:pt idx="40">
                  <c:v>8.9008900890089008E-3</c:v>
                </c:pt>
                <c:pt idx="41">
                  <c:v>7.800780078007801E-3</c:v>
                </c:pt>
                <c:pt idx="42">
                  <c:v>6.4006400640064008E-3</c:v>
                </c:pt>
                <c:pt idx="43">
                  <c:v>8.0008000800080008E-3</c:v>
                </c:pt>
                <c:pt idx="44">
                  <c:v>9.8009800980098007E-3</c:v>
                </c:pt>
                <c:pt idx="45">
                  <c:v>8.4008400840084006E-3</c:v>
                </c:pt>
                <c:pt idx="46">
                  <c:v>7.3007300730073008E-3</c:v>
                </c:pt>
                <c:pt idx="47">
                  <c:v>7.7007700770077006E-3</c:v>
                </c:pt>
                <c:pt idx="48">
                  <c:v>7.2007200720072004E-3</c:v>
                </c:pt>
                <c:pt idx="49">
                  <c:v>7.6007600760076011E-3</c:v>
                </c:pt>
                <c:pt idx="50">
                  <c:v>8.2008200820082016E-3</c:v>
                </c:pt>
                <c:pt idx="51">
                  <c:v>7.5007500750075007E-3</c:v>
                </c:pt>
                <c:pt idx="52">
                  <c:v>6.3006300630063005E-3</c:v>
                </c:pt>
                <c:pt idx="53">
                  <c:v>5.6005600560056004E-3</c:v>
                </c:pt>
                <c:pt idx="54">
                  <c:v>6.5006500650065004E-3</c:v>
                </c:pt>
                <c:pt idx="55">
                  <c:v>7.0007000700070005E-3</c:v>
                </c:pt>
                <c:pt idx="56">
                  <c:v>6.3006300630063005E-3</c:v>
                </c:pt>
                <c:pt idx="57">
                  <c:v>6.0006000600060002E-3</c:v>
                </c:pt>
                <c:pt idx="58">
                  <c:v>5.5005500550055009E-3</c:v>
                </c:pt>
                <c:pt idx="59">
                  <c:v>8.3008300830083002E-3</c:v>
                </c:pt>
                <c:pt idx="60">
                  <c:v>6.5006500650065004E-3</c:v>
                </c:pt>
                <c:pt idx="61">
                  <c:v>6.5006500650065004E-3</c:v>
                </c:pt>
                <c:pt idx="62">
                  <c:v>5.1005100510051003E-3</c:v>
                </c:pt>
                <c:pt idx="63">
                  <c:v>6.4006400640064008E-3</c:v>
                </c:pt>
                <c:pt idx="64">
                  <c:v>7.6007600760076011E-3</c:v>
                </c:pt>
                <c:pt idx="65">
                  <c:v>5.5005500550055009E-3</c:v>
                </c:pt>
                <c:pt idx="66">
                  <c:v>6.5006500650065004E-3</c:v>
                </c:pt>
                <c:pt idx="67">
                  <c:v>5.9005900590059007E-3</c:v>
                </c:pt>
                <c:pt idx="68">
                  <c:v>5.1005100510051003E-3</c:v>
                </c:pt>
                <c:pt idx="69">
                  <c:v>5.2005200520052006E-3</c:v>
                </c:pt>
                <c:pt idx="70">
                  <c:v>5.1005100510051003E-3</c:v>
                </c:pt>
                <c:pt idx="71">
                  <c:v>5.0005000500050007E-3</c:v>
                </c:pt>
                <c:pt idx="72">
                  <c:v>6.6006600660066007E-3</c:v>
                </c:pt>
                <c:pt idx="73">
                  <c:v>4.6004600460046001E-3</c:v>
                </c:pt>
                <c:pt idx="74">
                  <c:v>5.7005700570057008E-3</c:v>
                </c:pt>
                <c:pt idx="75">
                  <c:v>4.8004800480048009E-3</c:v>
                </c:pt>
                <c:pt idx="76">
                  <c:v>6.0006000600060002E-3</c:v>
                </c:pt>
                <c:pt idx="77">
                  <c:v>5.0005000500050007E-3</c:v>
                </c:pt>
                <c:pt idx="78">
                  <c:v>5.5005500550055009E-3</c:v>
                </c:pt>
                <c:pt idx="79">
                  <c:v>3.7003700370037006E-3</c:v>
                </c:pt>
                <c:pt idx="80">
                  <c:v>4.6004600460046001E-3</c:v>
                </c:pt>
                <c:pt idx="81">
                  <c:v>4.3004300430043007E-3</c:v>
                </c:pt>
                <c:pt idx="82">
                  <c:v>6.1006100610061006E-3</c:v>
                </c:pt>
                <c:pt idx="83">
                  <c:v>4.6004600460046001E-3</c:v>
                </c:pt>
                <c:pt idx="84">
                  <c:v>4.4004400440044002E-3</c:v>
                </c:pt>
                <c:pt idx="85">
                  <c:v>4.5004500450045006E-3</c:v>
                </c:pt>
                <c:pt idx="86">
                  <c:v>4.0004000400040004E-3</c:v>
                </c:pt>
                <c:pt idx="87">
                  <c:v>4.1004100410041008E-3</c:v>
                </c:pt>
                <c:pt idx="88">
                  <c:v>5.9005900590059007E-3</c:v>
                </c:pt>
                <c:pt idx="89">
                  <c:v>4.6004600460046001E-3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3C-4FFE-AEBC-750BBDDA72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3004600"/>
        <c:axId val="763008128"/>
      </c:barChart>
      <c:lineChart>
        <c:grouping val="standard"/>
        <c:varyColors val="0"/>
        <c:ser>
          <c:idx val="1"/>
          <c:order val="1"/>
          <c:tx>
            <c:v>Benford Proportion</c:v>
          </c:tx>
          <c:errBars>
            <c:errDir val="y"/>
            <c:errBarType val="both"/>
            <c:errValType val="cust"/>
            <c:noEndCap val="0"/>
            <c:plus>
              <c:numRef>
                <c:f>'Digital Analysis For multiply'!$F$105</c:f>
                <c:numCache>
                  <c:formatCode>General</c:formatCode>
                  <c:ptCount val="1"/>
                  <c:pt idx="0">
                    <c:v>8.3106902821518803E-4</c:v>
                  </c:pt>
                </c:numCache>
              </c:numRef>
            </c:plus>
            <c:minus>
              <c:numRef>
                <c:f>'Digital Analysis For multiply'!$F$105</c:f>
                <c:numCache>
                  <c:formatCode>General</c:formatCode>
                  <c:ptCount val="1"/>
                  <c:pt idx="0">
                    <c:v>8.3106902821518803E-4</c:v>
                  </c:pt>
                </c:numCache>
              </c:numRef>
            </c:minus>
          </c:errBars>
          <c:cat>
            <c:numRef>
              <c:f>'Digital Analysis For multiply'!$B$15:$B$104</c:f>
              <c:numCache>
                <c:formatCode>General</c:formatCode>
                <c:ptCount val="90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  <c:pt idx="41">
                  <c:v>51</c:v>
                </c:pt>
                <c:pt idx="42">
                  <c:v>52</c:v>
                </c:pt>
                <c:pt idx="43">
                  <c:v>53</c:v>
                </c:pt>
                <c:pt idx="44">
                  <c:v>54</c:v>
                </c:pt>
                <c:pt idx="45">
                  <c:v>55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61</c:v>
                </c:pt>
                <c:pt idx="52">
                  <c:v>62</c:v>
                </c:pt>
                <c:pt idx="53">
                  <c:v>63</c:v>
                </c:pt>
                <c:pt idx="54">
                  <c:v>64</c:v>
                </c:pt>
                <c:pt idx="55">
                  <c:v>65</c:v>
                </c:pt>
                <c:pt idx="56">
                  <c:v>66</c:v>
                </c:pt>
                <c:pt idx="57">
                  <c:v>67</c:v>
                </c:pt>
                <c:pt idx="58">
                  <c:v>68</c:v>
                </c:pt>
                <c:pt idx="59">
                  <c:v>69</c:v>
                </c:pt>
                <c:pt idx="60">
                  <c:v>70</c:v>
                </c:pt>
                <c:pt idx="61">
                  <c:v>71</c:v>
                </c:pt>
                <c:pt idx="62">
                  <c:v>72</c:v>
                </c:pt>
                <c:pt idx="63">
                  <c:v>73</c:v>
                </c:pt>
                <c:pt idx="64">
                  <c:v>74</c:v>
                </c:pt>
                <c:pt idx="65">
                  <c:v>75</c:v>
                </c:pt>
                <c:pt idx="66">
                  <c:v>76</c:v>
                </c:pt>
                <c:pt idx="67">
                  <c:v>77</c:v>
                </c:pt>
                <c:pt idx="68">
                  <c:v>78</c:v>
                </c:pt>
                <c:pt idx="69">
                  <c:v>79</c:v>
                </c:pt>
                <c:pt idx="70">
                  <c:v>80</c:v>
                </c:pt>
                <c:pt idx="71">
                  <c:v>81</c:v>
                </c:pt>
                <c:pt idx="72">
                  <c:v>82</c:v>
                </c:pt>
                <c:pt idx="73">
                  <c:v>83</c:v>
                </c:pt>
                <c:pt idx="74">
                  <c:v>84</c:v>
                </c:pt>
                <c:pt idx="75">
                  <c:v>85</c:v>
                </c:pt>
                <c:pt idx="76">
                  <c:v>86</c:v>
                </c:pt>
                <c:pt idx="77">
                  <c:v>87</c:v>
                </c:pt>
                <c:pt idx="78">
                  <c:v>88</c:v>
                </c:pt>
                <c:pt idx="79">
                  <c:v>89</c:v>
                </c:pt>
                <c:pt idx="80">
                  <c:v>90</c:v>
                </c:pt>
                <c:pt idx="81">
                  <c:v>91</c:v>
                </c:pt>
                <c:pt idx="82">
                  <c:v>92</c:v>
                </c:pt>
                <c:pt idx="83">
                  <c:v>93</c:v>
                </c:pt>
                <c:pt idx="84">
                  <c:v>94</c:v>
                </c:pt>
                <c:pt idx="85">
                  <c:v>95</c:v>
                </c:pt>
                <c:pt idx="86">
                  <c:v>96</c:v>
                </c:pt>
                <c:pt idx="87">
                  <c:v>97</c:v>
                </c:pt>
                <c:pt idx="88">
                  <c:v>98</c:v>
                </c:pt>
                <c:pt idx="89">
                  <c:v>99</c:v>
                </c:pt>
              </c:numCache>
            </c:numRef>
          </c:cat>
          <c:val>
            <c:numRef>
              <c:f>'Digital Analysis For multiply'!$E$15:$E$104</c:f>
              <c:numCache>
                <c:formatCode>General</c:formatCode>
                <c:ptCount val="90"/>
                <c:pt idx="0">
                  <c:v>4.139268515822507E-2</c:v>
                </c:pt>
                <c:pt idx="1">
                  <c:v>3.7788560889399754E-2</c:v>
                </c:pt>
                <c:pt idx="2">
                  <c:v>3.476210625921191E-2</c:v>
                </c:pt>
                <c:pt idx="3">
                  <c:v>3.2184683371401235E-2</c:v>
                </c:pt>
                <c:pt idx="4">
                  <c:v>2.9963223377443199E-2</c:v>
                </c:pt>
                <c:pt idx="5">
                  <c:v>2.8028723600243534E-2</c:v>
                </c:pt>
                <c:pt idx="6">
                  <c:v>2.6328938722349145E-2</c:v>
                </c:pt>
                <c:pt idx="7">
                  <c:v>2.4823583725032145E-2</c:v>
                </c:pt>
                <c:pt idx="8">
                  <c:v>2.34810958495229E-2</c:v>
                </c:pt>
                <c:pt idx="9">
                  <c:v>2.2276394711152208E-2</c:v>
                </c:pt>
                <c:pt idx="10">
                  <c:v>2.1189299069938092E-2</c:v>
                </c:pt>
                <c:pt idx="11">
                  <c:v>2.0203386088286989E-2</c:v>
                </c:pt>
                <c:pt idx="12">
                  <c:v>1.9305155195386624E-2</c:v>
                </c:pt>
                <c:pt idx="13">
                  <c:v>1.848340569401313E-2</c:v>
                </c:pt>
                <c:pt idx="14">
                  <c:v>1.7728766960431616E-2</c:v>
                </c:pt>
                <c:pt idx="15">
                  <c:v>1.7033339298780367E-2</c:v>
                </c:pt>
                <c:pt idx="16">
                  <c:v>1.6390416188169384E-2</c:v>
                </c:pt>
                <c:pt idx="17">
                  <c:v>1.5794267183231882E-2</c:v>
                </c:pt>
                <c:pt idx="18">
                  <c:v>1.5239966556736904E-2</c:v>
                </c:pt>
                <c:pt idx="19">
                  <c:v>1.4723256820706378E-2</c:v>
                </c:pt>
                <c:pt idx="20">
                  <c:v>1.4240439114610284E-2</c:v>
                </c:pt>
                <c:pt idx="21">
                  <c:v>1.3788284485633281E-2</c:v>
                </c:pt>
                <c:pt idx="22">
                  <c:v>1.33639615579815E-2</c:v>
                </c:pt>
                <c:pt idx="23">
                  <c:v>1.2964977164367633E-2</c:v>
                </c:pt>
                <c:pt idx="24">
                  <c:v>1.2589127308020465E-2</c:v>
                </c:pt>
                <c:pt idx="25">
                  <c:v>1.2234456417011586E-2</c:v>
                </c:pt>
                <c:pt idx="26">
                  <c:v>1.189922329970769E-2</c:v>
                </c:pt>
                <c:pt idx="27">
                  <c:v>1.1581872549815136E-2</c:v>
                </c:pt>
                <c:pt idx="28">
                  <c:v>1.1281010409689082E-2</c:v>
                </c:pt>
                <c:pt idx="29">
                  <c:v>1.0995384301463145E-2</c:v>
                </c:pt>
                <c:pt idx="30">
                  <c:v>1.0723865391773066E-2</c:v>
                </c:pt>
                <c:pt idx="31">
                  <c:v>1.0465433678164977E-2</c:v>
                </c:pt>
                <c:pt idx="32">
                  <c:v>1.0219165181686026E-2</c:v>
                </c:pt>
                <c:pt idx="33">
                  <c:v>9.9842209066009213E-3</c:v>
                </c:pt>
                <c:pt idx="34">
                  <c:v>9.7598372891562393E-3</c:v>
                </c:pt>
                <c:pt idx="35">
                  <c:v>9.5453179062303609E-3</c:v>
                </c:pt>
                <c:pt idx="36">
                  <c:v>9.3400262541434315E-3</c:v>
                </c:pt>
                <c:pt idx="37">
                  <c:v>9.1433794398697189E-3</c:v>
                </c:pt>
                <c:pt idx="38">
                  <c:v>8.9548426529264119E-3</c:v>
                </c:pt>
                <c:pt idx="39">
                  <c:v>8.7739243075051522E-3</c:v>
                </c:pt>
                <c:pt idx="40">
                  <c:v>8.6001717619175674E-3</c:v>
                </c:pt>
                <c:pt idx="41">
                  <c:v>8.4331675368627644E-3</c:v>
                </c:pt>
                <c:pt idx="42">
                  <c:v>8.2725259659898551E-3</c:v>
                </c:pt>
                <c:pt idx="43">
                  <c:v>8.1178902221794597E-3</c:v>
                </c:pt>
                <c:pt idx="44">
                  <c:v>7.9689296712753734E-3</c:v>
                </c:pt>
                <c:pt idx="45">
                  <c:v>7.8253375119565257E-3</c:v>
                </c:pt>
                <c:pt idx="46">
                  <c:v>7.6868286662909553E-3</c:v>
                </c:pt>
                <c:pt idx="47">
                  <c:v>7.5531378904459059E-3</c:v>
                </c:pt>
                <c:pt idx="48">
                  <c:v>7.4240180792068747E-3</c:v>
                </c:pt>
                <c:pt idx="49">
                  <c:v>7.2992387414994231E-3</c:v>
                </c:pt>
                <c:pt idx="50">
                  <c:v>7.1785846271233758E-3</c:v>
                </c:pt>
                <c:pt idx="51">
                  <c:v>7.0618544874868489E-3</c:v>
                </c:pt>
                <c:pt idx="52">
                  <c:v>6.9488599553278246E-3</c:v>
                </c:pt>
                <c:pt idx="53">
                  <c:v>6.8394245303054404E-3</c:v>
                </c:pt>
                <c:pt idx="54">
                  <c:v>6.733382658968402E-3</c:v>
                </c:pt>
                <c:pt idx="55">
                  <c:v>6.6305788990130756E-3</c:v>
                </c:pt>
                <c:pt idx="56">
                  <c:v>6.530867158957755E-3</c:v>
                </c:pt>
                <c:pt idx="57">
                  <c:v>6.4341100054099024E-3</c:v>
                </c:pt>
                <c:pt idx="58">
                  <c:v>6.340178031018974E-3</c:v>
                </c:pt>
                <c:pt idx="59">
                  <c:v>6.2489492770015417E-3</c:v>
                </c:pt>
                <c:pt idx="60">
                  <c:v>6.1603087048184325E-3</c:v>
                </c:pt>
                <c:pt idx="61">
                  <c:v>6.0741477121931649E-3</c:v>
                </c:pt>
                <c:pt idx="62">
                  <c:v>5.9903636891874192E-3</c:v>
                </c:pt>
                <c:pt idx="63">
                  <c:v>5.9088596105203138E-3</c:v>
                </c:pt>
                <c:pt idx="64">
                  <c:v>5.8295436607238909E-3</c:v>
                </c:pt>
                <c:pt idx="65">
                  <c:v>5.7523288890913415E-3</c:v>
                </c:pt>
                <c:pt idx="66">
                  <c:v>5.6771328916904885E-3</c:v>
                </c:pt>
                <c:pt idx="67">
                  <c:v>5.6038775179984837E-3</c:v>
                </c:pt>
                <c:pt idx="68">
                  <c:v>5.5324885999610057E-3</c:v>
                </c:pt>
                <c:pt idx="69">
                  <c:v>5.4628957015021859E-3</c:v>
                </c:pt>
                <c:pt idx="70">
                  <c:v>5.3950318867061441E-3</c:v>
                </c:pt>
                <c:pt idx="71">
                  <c:v>5.3288335050669629E-3</c:v>
                </c:pt>
                <c:pt idx="72">
                  <c:v>5.2642399923572177E-3</c:v>
                </c:pt>
                <c:pt idx="73">
                  <c:v>5.2011936858077229E-3</c:v>
                </c:pt>
                <c:pt idx="74">
                  <c:v>5.1396396524110563E-3</c:v>
                </c:pt>
                <c:pt idx="75">
                  <c:v>5.0795255292749699E-3</c:v>
                </c:pt>
                <c:pt idx="76">
                  <c:v>5.0208013750508117E-3</c:v>
                </c:pt>
                <c:pt idx="77">
                  <c:v>4.9634195315501426E-3</c:v>
                </c:pt>
                <c:pt idx="78">
                  <c:v>4.9073344947442015E-3</c:v>
                </c:pt>
                <c:pt idx="79">
                  <c:v>4.8525027944121011E-3</c:v>
                </c:pt>
                <c:pt idx="80">
                  <c:v>4.7988828817687084E-3</c:v>
                </c:pt>
                <c:pt idx="81">
                  <c:v>4.7464350244616526E-3</c:v>
                </c:pt>
                <c:pt idx="82">
                  <c:v>4.6951212083798681E-3</c:v>
                </c:pt>
                <c:pt idx="83">
                  <c:v>4.6449050457635383E-3</c:v>
                </c:pt>
                <c:pt idx="84">
                  <c:v>4.5957516891491365E-3</c:v>
                </c:pt>
                <c:pt idx="85">
                  <c:v>4.5476277507206612E-3</c:v>
                </c:pt>
                <c:pt idx="86">
                  <c:v>4.5005012266764698E-3</c:v>
                </c:pt>
                <c:pt idx="87">
                  <c:v>4.454341426249989E-3</c:v>
                </c:pt>
                <c:pt idx="88">
                  <c:v>4.4091189050550154E-3</c:v>
                </c:pt>
                <c:pt idx="89">
                  <c:v>4.3648054024501125E-3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3C-4FFE-AEBC-750BBDDA72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3004600"/>
        <c:axId val="763008128"/>
      </c:lineChart>
      <c:catAx>
        <c:axId val="763004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Digit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63008128"/>
        <c:crosses val="autoZero"/>
        <c:auto val="1"/>
        <c:lblAlgn val="ctr"/>
        <c:lblOffset val="100"/>
        <c:noMultiLvlLbl val="0"/>
      </c:catAx>
      <c:valAx>
        <c:axId val="7630081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Proportion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63004600"/>
        <c:crosses val="autoZero"/>
        <c:crossBetween val="between"/>
      </c:valAx>
      <c:spPr>
        <a:gradFill flip="none" rotWithShape="1">
          <a:gsLst>
            <a:gs pos="0">
              <a:srgbClr val="FFFFFF"/>
            </a:gs>
            <a:gs pos="100000">
              <a:srgbClr val="99CCFF"/>
            </a:gs>
          </a:gsLst>
          <a:lin ang="5400000" scaled="1"/>
          <a:tileRect/>
        </a:gradFill>
      </c:spPr>
    </c:plotArea>
    <c:legend>
      <c:legendPos val="r"/>
      <c:overlay val="0"/>
    </c:legend>
    <c:plotVisOnly val="0"/>
    <c:dispBlanksAs val="zero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5CB04-F8A9-49F6-A7D1-B03FB1727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4974" y="1122363"/>
            <a:ext cx="10442713" cy="2387600"/>
          </a:xfrm>
        </p:spPr>
        <p:txBody>
          <a:bodyPr>
            <a:normAutofit/>
          </a:bodyPr>
          <a:lstStyle/>
          <a:p>
            <a:r>
              <a:rPr lang="en-US" sz="3600" b="1" dirty="0"/>
              <a:t>Mathematics Used In My Career</a:t>
            </a:r>
            <a:endParaRPr lang="en-CA" sz="3600" b="1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0C7E490-610C-425A-AC57-73FB06080A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Dr. Carlo Lisi</a:t>
            </a:r>
          </a:p>
          <a:p>
            <a:r>
              <a:rPr lang="en-US" dirty="0"/>
              <a:t>SENIOR MANGER BUSINESS INSIGHTS AND ANALYTICS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80680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63B11-2DBA-48E5-ACB4-0EFFFEC0D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Market Risk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E65E6-C3E6-439D-B5A3-E82B61889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43270"/>
            <a:ext cx="9905999" cy="4596212"/>
          </a:xfrm>
        </p:spPr>
        <p:txBody>
          <a:bodyPr>
            <a:normAutofit/>
          </a:bodyPr>
          <a:lstStyle/>
          <a:p>
            <a:r>
              <a:rPr lang="en-US" dirty="0"/>
              <a:t>My first job at a Financial Institution (Royal Bank of Canada) was Senior Analyst, FX products on the market risk side</a:t>
            </a:r>
          </a:p>
          <a:p>
            <a:r>
              <a:rPr lang="en-US" dirty="0"/>
              <a:t>Responsible for monitoring Market Risk for FX and commodities in the trading books</a:t>
            </a:r>
          </a:p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Produced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(Value at Risk), and the Greeks, i.e. Delta, Gamma, Vega, Rho, and Theta reports</a:t>
            </a:r>
          </a:p>
          <a:p>
            <a:r>
              <a:rPr lang="en-US" b="1" u="sng" dirty="0"/>
              <a:t>Math Used:</a:t>
            </a:r>
          </a:p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Deterministic calculus </a:t>
            </a:r>
            <a:r>
              <a:rPr lang="en-US" dirty="0"/>
              <a:t>– single variable and multi-variable was used to check the calculations done by the Vendor Software (yes, first derivative, second derivatives are used!!)</a:t>
            </a:r>
          </a:p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Stochastic Calculus </a:t>
            </a:r>
            <a:r>
              <a:rPr lang="en-US" dirty="0"/>
              <a:t>– for pricing more exotic products (i.e. partial barrier options)</a:t>
            </a:r>
          </a:p>
          <a:p>
            <a:r>
              <a:rPr lang="en-US" dirty="0"/>
              <a:t>Black-Scholes Option Pricing Formula</a:t>
            </a:r>
          </a:p>
          <a:p>
            <a:r>
              <a:rPr lang="en-US" dirty="0"/>
              <a:t>Monte-carlo simulation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023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Market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Stochastic calculus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2" y="2632703"/>
            <a:ext cx="8029575" cy="377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33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B4995-6C8D-41DE-B2D0-EA2EC8A8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7612"/>
          </a:xfrm>
        </p:spPr>
        <p:txBody>
          <a:bodyPr/>
          <a:lstStyle/>
          <a:p>
            <a:r>
              <a:rPr lang="en-US" b="1" dirty="0"/>
              <a:t>Market Risk</a:t>
            </a:r>
            <a:endParaRPr lang="en-CA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D856CE-F921-4037-AA38-E33800CBF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8164" y="1660108"/>
            <a:ext cx="3190875" cy="485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024D18-46FB-4E6B-989F-8FB554E91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3" y="2284757"/>
            <a:ext cx="6929161" cy="407628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2B1B85D-4CB0-4701-B0BB-90BADBC1E17D}"/>
              </a:ext>
            </a:extLst>
          </p:cNvPr>
          <p:cNvCxnSpPr/>
          <p:nvPr/>
        </p:nvCxnSpPr>
        <p:spPr>
          <a:xfrm flipH="1">
            <a:off x="3008243" y="2001078"/>
            <a:ext cx="4386470" cy="3445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9F18743-C9CB-4239-9E78-3A87F96372F8}"/>
              </a:ext>
            </a:extLst>
          </p:cNvPr>
          <p:cNvSpPr txBox="1"/>
          <p:nvPr/>
        </p:nvSpPr>
        <p:spPr>
          <a:xfrm>
            <a:off x="7487478" y="159026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Normal Distribution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193501-4644-45BF-912B-C85134199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4472" y="1989275"/>
            <a:ext cx="345757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04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97724-A1B0-4082-8C1C-AF5D74853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Greeks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00DD3-40AE-4E0F-87EF-5184BC2E4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30016"/>
            <a:ext cx="9905999" cy="5227983"/>
          </a:xfrm>
        </p:spPr>
        <p:txBody>
          <a:bodyPr/>
          <a:lstStyle/>
          <a:p>
            <a:r>
              <a:rPr lang="en-US" b="1" dirty="0"/>
              <a:t>DELTA</a:t>
            </a:r>
          </a:p>
          <a:p>
            <a:r>
              <a:rPr lang="en-US" dirty="0"/>
              <a:t>Change in price of the option with respect to the spot price</a:t>
            </a:r>
          </a:p>
          <a:p>
            <a:r>
              <a:rPr lang="en-US" dirty="0"/>
              <a:t>To derive this, you need to remember the chain rule, and partial derivatives</a:t>
            </a:r>
          </a:p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Learned financial mathematics from John Hull’s book, “Options, Futures and other Derivatives”</a:t>
            </a:r>
          </a:p>
          <a:p>
            <a:r>
              <a:rPr lang="en-US" dirty="0"/>
              <a:t>                             Gamma, Vega, Rho, Theta are all derived  in John Hull’s                                             </a:t>
            </a:r>
          </a:p>
          <a:p>
            <a:r>
              <a:rPr lang="en-US" dirty="0"/>
              <a:t>                              books                                           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A55CBF-0475-4AFA-A93A-86BD20DC4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169" y="4386470"/>
            <a:ext cx="2486025" cy="209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51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2769C-1650-4260-82C2-AA800C1A6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427" y="624110"/>
            <a:ext cx="9923186" cy="679020"/>
          </a:xfrm>
        </p:spPr>
        <p:txBody>
          <a:bodyPr/>
          <a:lstStyle/>
          <a:p>
            <a:r>
              <a:rPr lang="en-US" b="1" dirty="0"/>
              <a:t>Greeks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CA23C-8729-4D3B-9F32-9729F44B9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50503"/>
            <a:ext cx="9905999" cy="4943061"/>
          </a:xfrm>
        </p:spPr>
        <p:txBody>
          <a:bodyPr>
            <a:normAutofit/>
          </a:bodyPr>
          <a:lstStyle/>
          <a:p>
            <a:r>
              <a:rPr lang="en-US" dirty="0"/>
              <a:t>The formulas in John Hull’s book or any other academic books all apply in the Capital Markets world</a:t>
            </a:r>
          </a:p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I’ve seen John Hull’s book on the desk of traders, quants and middle office personnel</a:t>
            </a:r>
          </a:p>
          <a:p>
            <a:r>
              <a:rPr lang="en-US" b="1" dirty="0"/>
              <a:t>Software/Programming:</a:t>
            </a:r>
          </a:p>
          <a:p>
            <a:r>
              <a:rPr lang="en-US" dirty="0"/>
              <a:t>Visual Basic For Applications(VBA) mostly used with MS Excel</a:t>
            </a:r>
          </a:p>
          <a:p>
            <a:r>
              <a:rPr lang="en-US" dirty="0"/>
              <a:t>Linux shell scripting</a:t>
            </a:r>
          </a:p>
          <a:p>
            <a:r>
              <a:rPr lang="en-US" dirty="0"/>
              <a:t>Awk , Perl, Python (for parsing data out of scenario files)</a:t>
            </a:r>
          </a:p>
          <a:p>
            <a:r>
              <a:rPr lang="en-US" dirty="0"/>
              <a:t>OLAP Cubes, extracting data with MDX(Multi-dimensional expressions)</a:t>
            </a:r>
          </a:p>
          <a:p>
            <a:r>
              <a:rPr lang="en-US" dirty="0"/>
              <a:t>C/C++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3301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C708D-83D8-4F7C-AC6C-E20E627ED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131" y="624110"/>
            <a:ext cx="9693482" cy="851299"/>
          </a:xfrm>
        </p:spPr>
        <p:txBody>
          <a:bodyPr/>
          <a:lstStyle/>
          <a:p>
            <a:r>
              <a:rPr lang="en-US" b="1" dirty="0"/>
              <a:t>Value at Risk</a:t>
            </a:r>
            <a:endParaRPr lang="en-CA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FDA176-F475-4115-A60D-06F7BEE006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0417" y="1722438"/>
            <a:ext cx="9700592" cy="466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21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E31E8-C6FE-4643-8FF9-ADA41A8D0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Value at Risk</a:t>
            </a:r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0331E3-7614-47F7-A637-B94064EEB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369" y="2097088"/>
            <a:ext cx="4848225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ADE179-A378-48DB-B7C0-59CBEA117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418" y="2097087"/>
            <a:ext cx="4277347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54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BC29D-118B-41DD-929E-AA5591575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Normal Distribution </a:t>
            </a:r>
            <a:r>
              <a:rPr lang="en-US" dirty="0"/>
              <a:t>(aka, the “Bell Curve”)</a:t>
            </a:r>
            <a:endParaRPr lang="en-CA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0340B2B-79FC-4816-A905-9D603AE1BD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9042" y="1802296"/>
            <a:ext cx="8110331" cy="461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0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741D3-6DD9-4A7C-8E0E-EC6014D15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Extreme Value Theory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4E4E6-E05C-4890-809A-E54EC7EB1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28800"/>
            <a:ext cx="9905999" cy="3962401"/>
          </a:xfrm>
        </p:spPr>
        <p:txBody>
          <a:bodyPr/>
          <a:lstStyle/>
          <a:p>
            <a:endParaRPr lang="en-US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6821A7-D0F0-411D-98B0-4626895F1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588" y="2229609"/>
            <a:ext cx="6846751" cy="4112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38C443-2DBD-44EB-A8D0-DDD39C472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281" y="1820034"/>
            <a:ext cx="241935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41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BF9D6-C45F-4E9D-9290-E28FB6F3C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Extreme Value Theory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221E1-FFA7-45BB-A368-F5D58525C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75790"/>
            <a:ext cx="9905999" cy="4463691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used Extreme Value theory to predict the movements in CAD/USD, EUR/USD, JPY/USD exchange rates that could happen over a three-day period once every 15 years </a:t>
            </a:r>
          </a:p>
          <a:p>
            <a:r>
              <a:rPr lang="en-US" dirty="0"/>
              <a:t>Would use the result to calculate losses in the trading book, if such moves happened</a:t>
            </a:r>
          </a:p>
          <a:p>
            <a:r>
              <a:rPr lang="en-US" dirty="0"/>
              <a:t>Traders never agreed this could happen, however they had to adhere to the stress limits generated from the EVT scenarios</a:t>
            </a:r>
          </a:p>
          <a:p>
            <a:r>
              <a:rPr lang="en-US" dirty="0"/>
              <a:t>Code was written in </a:t>
            </a:r>
            <a:r>
              <a:rPr lang="en-US" dirty="0" err="1"/>
              <a:t>Matlab</a:t>
            </a:r>
            <a:r>
              <a:rPr lang="en-US" dirty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9103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2DA85-620A-42FC-ABF3-2D4B1930F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439" y="337931"/>
            <a:ext cx="9905998" cy="1478570"/>
          </a:xfrm>
        </p:spPr>
        <p:txBody>
          <a:bodyPr/>
          <a:lstStyle/>
          <a:p>
            <a:r>
              <a:rPr lang="en-US" b="1" dirty="0"/>
              <a:t>Introduction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5CBF7-4387-4815-907D-0CD948FD5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22782"/>
            <a:ext cx="9905999" cy="47972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Name:		       Dr. Carlo Lisi</a:t>
            </a:r>
            <a:endParaRPr lang="en-CA" dirty="0"/>
          </a:p>
          <a:p>
            <a:r>
              <a:rPr lang="en-US" dirty="0"/>
              <a:t>Current Position:	Senior Manager, Analytics and Insights</a:t>
            </a:r>
            <a:endParaRPr lang="en-CA" dirty="0"/>
          </a:p>
          <a:p>
            <a:r>
              <a:rPr lang="en-US" dirty="0"/>
              <a:t>Company:  		TD Bank</a:t>
            </a:r>
          </a:p>
          <a:p>
            <a:r>
              <a:rPr lang="en-US" dirty="0"/>
              <a:t>PhD, 1995, Mathematics  (C* Algebras and Operator Theory)</a:t>
            </a:r>
            <a:endParaRPr lang="en-CA" dirty="0"/>
          </a:p>
          <a:p>
            <a:r>
              <a:rPr lang="en-CA" dirty="0"/>
              <a:t>University of Toronto, Supervisor: Professor Man </a:t>
            </a:r>
            <a:r>
              <a:rPr lang="en-CA" dirty="0" err="1"/>
              <a:t>Duen</a:t>
            </a:r>
            <a:r>
              <a:rPr lang="en-CA" dirty="0"/>
              <a:t> Choi</a:t>
            </a:r>
          </a:p>
          <a:p>
            <a:pPr marL="0" indent="0">
              <a:buNone/>
            </a:pPr>
            <a:r>
              <a:rPr lang="en-US" b="1" dirty="0"/>
              <a:t>In my current role I focus on:</a:t>
            </a:r>
            <a:endParaRPr lang="en-CA" b="1" dirty="0"/>
          </a:p>
          <a:p>
            <a:pPr lvl="0"/>
            <a:r>
              <a:rPr lang="en-US" dirty="0"/>
              <a:t>Performing data analytics for internal audit to support control assessments</a:t>
            </a:r>
            <a:endParaRPr lang="en-CA" dirty="0"/>
          </a:p>
          <a:p>
            <a:pPr lvl="0"/>
            <a:r>
              <a:rPr lang="en-US" dirty="0"/>
              <a:t>Using Advanced analytics(</a:t>
            </a:r>
            <a:r>
              <a:rPr lang="en-US" dirty="0" err="1"/>
              <a:t>i.e</a:t>
            </a:r>
            <a:r>
              <a:rPr lang="en-US" dirty="0"/>
              <a:t> predictive modelling) to test controls, accuracy &amp; completeness of data and fraud assessment</a:t>
            </a:r>
            <a:endParaRPr lang="en-CA" dirty="0"/>
          </a:p>
          <a:p>
            <a:pPr lvl="0"/>
            <a:r>
              <a:rPr lang="en-US" dirty="0"/>
              <a:t>Successful completion of the annual audit plan</a:t>
            </a:r>
          </a:p>
          <a:p>
            <a:pPr lvl="0"/>
            <a:r>
              <a:rPr lang="en-US" dirty="0"/>
              <a:t>Continuous Audit initiative</a:t>
            </a:r>
          </a:p>
          <a:p>
            <a:pPr lvl="0"/>
            <a:r>
              <a:rPr lang="en-US" dirty="0"/>
              <a:t>Risk Intelligence for the Global Audit Team</a:t>
            </a:r>
          </a:p>
          <a:p>
            <a:pPr lvl="0"/>
            <a:r>
              <a:rPr lang="en-US" dirty="0"/>
              <a:t>Robotics Process Automation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7766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5CB04-F8A9-49F6-A7D1-B03FB17271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MATHEMATICS USED IN MY CAREER</a:t>
            </a:r>
            <a:endParaRPr lang="en-CA" sz="3600" b="1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0C7E490-610C-425A-AC57-73FB06080A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INTERNAL AUDIT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408672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C5C21-17A5-4B11-8943-27F8CBA48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INTERNAL AUDIT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98118-A77D-40F3-AC2A-936DD1FC0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13113"/>
            <a:ext cx="9905999" cy="433346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This is where I have used math in my analytics work while working in Internal Audit</a:t>
            </a:r>
            <a:endParaRPr lang="en-CA" b="1" dirty="0"/>
          </a:p>
          <a:p>
            <a:pPr lvl="0"/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Predictive Models , e.g. Scoring of Vendor Invoice and Travel and Entertainment Expenses</a:t>
            </a:r>
            <a:endParaRPr lang="en-CA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 analysis of Risk Measures (Value at Risk, P&amp;L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…)</a:t>
            </a:r>
          </a:p>
          <a:p>
            <a:pPr lvl="0"/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Benford’s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law &amp; other metrics(NFF, RSF, Levenshtein distance, Fuzzy Matching) to look for fraud / duplication</a:t>
            </a:r>
            <a:endParaRPr lang="en-CA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Sentiment Analysis (used python and R packages – explored the math being used)</a:t>
            </a:r>
          </a:p>
          <a:p>
            <a:pPr lvl="0"/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 Analytics (word frequencies, correlations, classification)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9183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9B5B0-5ACC-4D57-9980-D689FFE84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LEVENSHTEIN DISTANCE (edit distance)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B2BC6-2BE5-4320-AE68-E2BC28C25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56522"/>
            <a:ext cx="9905999" cy="471777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Minimum Edit distance between two strings str1 and str2 is defined as the minimum number of insert/delete/substitute operations required to transform str1 into str2</a:t>
            </a:r>
          </a:p>
          <a:p>
            <a:r>
              <a:rPr lang="en-US" dirty="0"/>
              <a:t>For example if str1 = "ab", str2 = "</a:t>
            </a:r>
            <a:r>
              <a:rPr lang="en-US" dirty="0" err="1"/>
              <a:t>abc</a:t>
            </a:r>
            <a:r>
              <a:rPr lang="en-US" dirty="0"/>
              <a:t>" then making an insert operation of character 'c' on str1 transforms str1 into str2</a:t>
            </a:r>
          </a:p>
          <a:p>
            <a:r>
              <a:rPr lang="en-US" dirty="0"/>
              <a:t>Therefore, edit distance between str1 and str2 is 1</a:t>
            </a:r>
          </a:p>
          <a:p>
            <a:r>
              <a:rPr lang="en-US" dirty="0"/>
              <a:t>You can also calculate edit distance as number of operations required to transform str2 into str1</a:t>
            </a:r>
          </a:p>
          <a:p>
            <a:r>
              <a:rPr lang="en-US" dirty="0"/>
              <a:t>For above example, if we perform a delete operation of character 'c' on str2, it is transformed into str1 resulting in same edit distance of 1</a:t>
            </a:r>
          </a:p>
          <a:p>
            <a:r>
              <a:rPr lang="en-US" dirty="0"/>
              <a:t>Looking at another example, if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str1 = "INTENTION" and str2 = "EXECUTION", then the minimum edit distance between str1 and str2 turns out to be 5 as shown below</a:t>
            </a:r>
          </a:p>
          <a:p>
            <a:r>
              <a:rPr lang="en-US" dirty="0"/>
              <a:t>All operations are performed on str1</a:t>
            </a:r>
            <a:br>
              <a:rPr lang="en-US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9587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AD28A-03F8-40FC-9A3F-F79C0C4DB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LEVENSHTEIN DISTANCE(</a:t>
            </a:r>
            <a:r>
              <a:rPr lang="en-US" b="1" dirty="0" err="1"/>
              <a:t>cont</a:t>
            </a:r>
            <a:r>
              <a:rPr lang="en-US" b="1" dirty="0"/>
              <a:t>)</a:t>
            </a:r>
            <a:endParaRPr lang="en-CA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2F58B0-F7EF-49FE-986E-AEF242FE7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5061" y="1802296"/>
            <a:ext cx="8110329" cy="443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27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F08EA-3148-4C14-BCC0-9A1DE0A54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Fuzzy Matching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A298D-351C-4010-B22B-64EEB6E76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89042"/>
            <a:ext cx="9905999" cy="4450439"/>
          </a:xfrm>
        </p:spPr>
        <p:txBody>
          <a:bodyPr/>
          <a:lstStyle/>
          <a:p>
            <a:r>
              <a:rPr lang="en-US" dirty="0"/>
              <a:t>Fuzzy matching – approximate matching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C53583-18AF-4661-8233-DEDD0C499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396" y="2828398"/>
            <a:ext cx="3524250" cy="2371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32F10E-F747-4E62-AE32-2776E3BA1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640" y="3235433"/>
            <a:ext cx="486727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39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61227-5B74-4289-83A6-EF3D80BED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Fuzzy Matching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6F363-CB6E-4299-9819-B3D3C351D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62538"/>
            <a:ext cx="9905999" cy="4770783"/>
          </a:xfrm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Similar_String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2xLongestCommonSubsequence(String1, String2)</a:t>
            </a:r>
          </a:p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Length(String1) + Length(String2)</a:t>
            </a:r>
          </a:p>
          <a:p>
            <a:endParaRPr lang="en-US" dirty="0"/>
          </a:p>
          <a:p>
            <a:r>
              <a:rPr lang="en-US" dirty="0"/>
              <a:t>Name 1			               Name 2			%Match</a:t>
            </a:r>
          </a:p>
          <a:p>
            <a:r>
              <a:rPr lang="en-US" dirty="0"/>
              <a:t>John Smith                          Johnny Smith Inc		85.7%</a:t>
            </a:r>
          </a:p>
          <a:p>
            <a:r>
              <a:rPr lang="en-US" dirty="0"/>
              <a:t>P.O. BOX 201		                 PO BOX 201			87.0%</a:t>
            </a:r>
          </a:p>
          <a:p>
            <a:r>
              <a:rPr lang="en-US" dirty="0"/>
              <a:t>55 King Street West		55 King Street W.		86.5%</a:t>
            </a:r>
          </a:p>
          <a:p>
            <a:endParaRPr lang="en-US" b="1" dirty="0"/>
          </a:p>
          <a:p>
            <a:r>
              <a:rPr lang="en-US" b="1" dirty="0"/>
              <a:t>Exercise: What is the </a:t>
            </a:r>
            <a:r>
              <a:rPr lang="en-US" b="1" dirty="0" err="1"/>
              <a:t>Simil_String</a:t>
            </a:r>
            <a:r>
              <a:rPr lang="en-US" b="1" dirty="0"/>
              <a:t> similarity between Alpha and AlphaGo?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8500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4B9E4-F72D-4CA4-9F62-02F71342D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67944"/>
            <a:ext cx="9905998" cy="759708"/>
          </a:xfrm>
        </p:spPr>
        <p:txBody>
          <a:bodyPr/>
          <a:lstStyle/>
          <a:p>
            <a:r>
              <a:rPr lang="en-US" b="1" dirty="0"/>
              <a:t>Number Frequency Factor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8A21A-5CAF-43A5-8099-BEC6B3BC3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870" y="1366341"/>
            <a:ext cx="9905999" cy="5860775"/>
          </a:xfrm>
        </p:spPr>
        <p:txBody>
          <a:bodyPr>
            <a:normAutofit/>
          </a:bodyPr>
          <a:lstStyle/>
          <a:p>
            <a:r>
              <a:rPr lang="en-US" dirty="0"/>
              <a:t>Number Frequency Factor is a measure of the level of duplication in a set of Numbers</a:t>
            </a:r>
          </a:p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 for NFF = sum(ci^2)/n^2 ,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1,2..,n</a:t>
            </a:r>
          </a:p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ci = number of times a value is repeated, n is the total number of values in the set, ci =0 if a value appears only once</a:t>
            </a:r>
          </a:p>
          <a:p>
            <a:r>
              <a:rPr lang="en-US" dirty="0"/>
              <a:t>For example, calculate NFF for the set of values below:</a:t>
            </a:r>
          </a:p>
          <a:p>
            <a:r>
              <a:rPr lang="en-US" dirty="0"/>
              <a:t>S = {1,1,1,4,5,8,8}</a:t>
            </a:r>
          </a:p>
          <a:p>
            <a:r>
              <a:rPr lang="en-US" dirty="0"/>
              <a:t>Distinct values are 1,4,5,8</a:t>
            </a:r>
          </a:p>
          <a:p>
            <a:r>
              <a:rPr lang="en-US" dirty="0"/>
              <a:t>1 is repeated three times so c1 is 3^2 (i.e. 3*3)</a:t>
            </a:r>
          </a:p>
          <a:p>
            <a:r>
              <a:rPr lang="en-US" dirty="0"/>
              <a:t>8 is repeated twice so c8 is 2^2 (i.e. 2*2)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92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3F305-A2E3-4AE5-9920-73274FFCF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387" y="0"/>
            <a:ext cx="9905998" cy="768626"/>
          </a:xfrm>
        </p:spPr>
        <p:txBody>
          <a:bodyPr/>
          <a:lstStyle/>
          <a:p>
            <a:r>
              <a:rPr lang="en-US" b="1" dirty="0"/>
              <a:t>Number Frequency Factor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C3B57-E4BB-46CC-98A6-CA1B446D7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78570"/>
            <a:ext cx="9905999" cy="4961987"/>
          </a:xfrm>
        </p:spPr>
        <p:txBody>
          <a:bodyPr>
            <a:normAutofit/>
          </a:bodyPr>
          <a:lstStyle/>
          <a:p>
            <a:r>
              <a:rPr lang="en-US" dirty="0"/>
              <a:t>4 appears only once so c4 = 0</a:t>
            </a:r>
          </a:p>
          <a:p>
            <a:endParaRPr lang="en-US" dirty="0"/>
          </a:p>
          <a:p>
            <a:r>
              <a:rPr lang="en-US" dirty="0"/>
              <a:t>5 appears only once so c5 = 0</a:t>
            </a:r>
          </a:p>
          <a:p>
            <a:endParaRPr lang="en-US" dirty="0"/>
          </a:p>
          <a:p>
            <a:r>
              <a:rPr lang="en-US" dirty="0"/>
              <a:t>n =7 is the number of values in S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NFF = (3^2+2^2)/7^2 = 13/49 which is approximately 0.265</a:t>
            </a:r>
          </a:p>
          <a:p>
            <a:endParaRPr lang="en-US" dirty="0"/>
          </a:p>
          <a:p>
            <a:r>
              <a:rPr lang="en-US" dirty="0"/>
              <a:t>If S = { 1,1,1,1,1,1,1} , NFF = 7^2/7^2 = 1 (all duplicates)</a:t>
            </a:r>
          </a:p>
          <a:p>
            <a:endParaRPr lang="en-US" dirty="0"/>
          </a:p>
          <a:p>
            <a:r>
              <a:rPr lang="en-US" dirty="0"/>
              <a:t>If S = {1,2,3,4,5,6,7} Number , NFF = 0^2/7^2 = 0 (all distinct)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0018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AC66C-DC6D-4B34-B6E0-5D48DEA1A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620" y="195623"/>
            <a:ext cx="8911687" cy="1280890"/>
          </a:xfrm>
        </p:spPr>
        <p:txBody>
          <a:bodyPr/>
          <a:lstStyle/>
          <a:p>
            <a:r>
              <a:rPr lang="en-US" b="1" dirty="0"/>
              <a:t>Relative Size Factor</a:t>
            </a:r>
            <a:r>
              <a:rPr lang="en-US" dirty="0"/>
              <a:t>(RSF)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6FE4B-29E0-4C03-B67E-15AFF703A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36035"/>
            <a:ext cx="9905999" cy="4055166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 size factor (RSF) test </a:t>
            </a:r>
            <a:r>
              <a:rPr lang="en-US" dirty="0"/>
              <a:t>is an important error-detecting test.”</a:t>
            </a:r>
          </a:p>
          <a:p>
            <a:r>
              <a:rPr lang="en-US" dirty="0"/>
              <a:t>                                               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Largest Record in a Subset</a:t>
            </a:r>
          </a:p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Relative Size Factor =         --------------------------------------------------</a:t>
            </a:r>
          </a:p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                                          Second Largest Record in a Subset</a:t>
            </a:r>
          </a:p>
          <a:p>
            <a:r>
              <a:rPr lang="en-US" dirty="0"/>
              <a:t>If the largest vendor invoice is a large multiple of the second largest, we would investigate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8289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5CB04-F8A9-49F6-A7D1-B03FB1727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1468" y="1890990"/>
            <a:ext cx="8791575" cy="2387600"/>
          </a:xfrm>
        </p:spPr>
        <p:txBody>
          <a:bodyPr>
            <a:normAutofit/>
          </a:bodyPr>
          <a:lstStyle/>
          <a:p>
            <a:r>
              <a:rPr lang="en-US" sz="3600" b="1" dirty="0"/>
              <a:t>                   BENFORD’s LAW</a:t>
            </a:r>
            <a:endParaRPr lang="en-CA" sz="3600" b="1" dirty="0"/>
          </a:p>
        </p:txBody>
      </p:sp>
    </p:spTree>
    <p:extLst>
      <p:ext uri="{BB962C8B-B14F-4D97-AF65-F5344CB8AC3E}">
        <p14:creationId xmlns:p14="http://schemas.microsoft.com/office/powerpoint/2010/main" val="3212664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70A4E-3934-4832-9327-B1E809F38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58C16-5D29-4540-A1EA-A1C5A72B6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30016"/>
            <a:ext cx="9905999" cy="4770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main software that are used</a:t>
            </a:r>
            <a:r>
              <a:rPr lang="en-US" dirty="0"/>
              <a:t>:</a:t>
            </a:r>
            <a:endParaRPr lang="en-CA" dirty="0"/>
          </a:p>
          <a:p>
            <a:pPr lvl="0"/>
            <a:r>
              <a:rPr lang="en-US" dirty="0"/>
              <a:t>ACL (Audit Command Language – audit specific)</a:t>
            </a:r>
            <a:endParaRPr lang="en-CA" dirty="0"/>
          </a:p>
          <a:p>
            <a:pPr lvl="0"/>
            <a:r>
              <a:rPr lang="en-US" dirty="0"/>
              <a:t>SAS</a:t>
            </a:r>
            <a:endParaRPr lang="en-CA" dirty="0"/>
          </a:p>
          <a:p>
            <a:pPr lvl="0"/>
            <a:r>
              <a:rPr lang="en-US" dirty="0"/>
              <a:t>SQL</a:t>
            </a:r>
          </a:p>
          <a:p>
            <a:pPr lvl="0"/>
            <a:r>
              <a:rPr lang="en-US" dirty="0"/>
              <a:t>R</a:t>
            </a:r>
          </a:p>
          <a:p>
            <a:pPr lvl="0"/>
            <a:r>
              <a:rPr lang="en-US" dirty="0"/>
              <a:t>Python</a:t>
            </a:r>
            <a:endParaRPr lang="en-CA" dirty="0"/>
          </a:p>
          <a:p>
            <a:pPr lvl="0"/>
            <a:r>
              <a:rPr lang="en-US" dirty="0"/>
              <a:t>VBA</a:t>
            </a:r>
          </a:p>
          <a:p>
            <a:pPr lvl="0"/>
            <a:r>
              <a:rPr lang="en-US" dirty="0" err="1"/>
              <a:t>Matlab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Computer Programming Skills Required</a:t>
            </a:r>
            <a:endParaRPr lang="en-CA" b="1" dirty="0"/>
          </a:p>
          <a:p>
            <a:pPr lvl="0"/>
            <a:r>
              <a:rPr lang="en-US" dirty="0"/>
              <a:t>Experience with the tools above or equivalent data analysis tools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30194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CEC75-0795-43D4-B6A5-F77B312C1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11542"/>
          </a:xfrm>
        </p:spPr>
        <p:txBody>
          <a:bodyPr>
            <a:normAutofit/>
          </a:bodyPr>
          <a:lstStyle/>
          <a:p>
            <a:r>
              <a:rPr lang="en-US" b="1" dirty="0" err="1"/>
              <a:t>Benford’s</a:t>
            </a:r>
            <a:r>
              <a:rPr lang="en-US" b="1" dirty="0"/>
              <a:t> Law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43A8D-9DE5-4122-BA65-B5226AC8B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44687"/>
            <a:ext cx="9905999" cy="3912774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Benford’s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law</a:t>
            </a:r>
            <a:r>
              <a:rPr lang="en-US" dirty="0"/>
              <a:t> is sometimes referred to as digital/frequency analysis</a:t>
            </a:r>
          </a:p>
          <a:p>
            <a:r>
              <a:rPr lang="en-US" dirty="0"/>
              <a:t>It’s reasonable to expect that the first digit of any value in an dataset (i.e. Vendor Invoices) value to be random</a:t>
            </a:r>
          </a:p>
          <a:p>
            <a:r>
              <a:rPr lang="en-US" dirty="0"/>
              <a:t>That is , there is an equal chance of the first digit being an number between 1 and 9</a:t>
            </a:r>
          </a:p>
          <a:p>
            <a:r>
              <a:rPr lang="en-US" dirty="0"/>
              <a:t>But that isn’t necessarily the case</a:t>
            </a:r>
          </a:p>
          <a:p>
            <a:r>
              <a:rPr lang="en-US" dirty="0"/>
              <a:t>Although it’s counterintuitive, some numbers appear more frequently than others in many datasets</a:t>
            </a:r>
          </a:p>
          <a:p>
            <a:r>
              <a:rPr lang="en-US" dirty="0"/>
              <a:t>In fact the digit 1is the leading digit 30% of the time, 2 is the leading digit 18% of the time, 3 is the leading digit 12% of the time and larger numbers decreasingly so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0661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C1014-FE64-4696-8BD3-39B385849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Benford’s</a:t>
            </a:r>
            <a:r>
              <a:rPr lang="en-US" b="1" dirty="0"/>
              <a:t> Law 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F91B9-BA6A-448A-B708-5D2363C78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68557"/>
            <a:ext cx="9905999" cy="4267200"/>
          </a:xfrm>
        </p:spPr>
        <p:txBody>
          <a:bodyPr>
            <a:normAutofit/>
          </a:bodyPr>
          <a:lstStyle/>
          <a:p>
            <a:r>
              <a:rPr lang="en-US" b="1" dirty="0"/>
              <a:t>History of </a:t>
            </a:r>
            <a:r>
              <a:rPr lang="en-US" b="1" dirty="0" err="1"/>
              <a:t>Benford’s</a:t>
            </a:r>
            <a:r>
              <a:rPr lang="en-US" b="1" dirty="0"/>
              <a:t> Law</a:t>
            </a:r>
          </a:p>
          <a:p>
            <a:r>
              <a:rPr lang="en-US" dirty="0"/>
              <a:t>In 1881, Simon Newcomb, an astronomer and mathematician, noticed something peculiar</a:t>
            </a:r>
          </a:p>
          <a:p>
            <a:r>
              <a:rPr lang="en-US" dirty="0"/>
              <a:t>While looking through much-used log tables at the library, he found that earlier pages were more worn than later pages </a:t>
            </a:r>
          </a:p>
          <a:p>
            <a:r>
              <a:rPr lang="en-US" dirty="0"/>
              <a:t>He concluded that his fellow scientists looked up numbers beginning with the digit </a:t>
            </a:r>
            <a:r>
              <a:rPr lang="en-US" b="1" dirty="0"/>
              <a:t>one</a:t>
            </a:r>
            <a:r>
              <a:rPr lang="en-US" dirty="0"/>
              <a:t> more often than numbers beginning with digit </a:t>
            </a:r>
            <a:r>
              <a:rPr lang="en-US" b="1" dirty="0"/>
              <a:t>two</a:t>
            </a:r>
            <a:r>
              <a:rPr lang="en-US" dirty="0"/>
              <a:t> and so on</a:t>
            </a:r>
          </a:p>
          <a:p>
            <a:r>
              <a:rPr lang="en-US" dirty="0"/>
              <a:t>He concluded that the probability distribution of the first digit was</a:t>
            </a:r>
          </a:p>
          <a:p>
            <a:r>
              <a:rPr lang="en-US" dirty="0"/>
              <a:t>P(d) = log10(1+1/d)</a:t>
            </a:r>
          </a:p>
          <a:p>
            <a:r>
              <a:rPr lang="en-US" dirty="0"/>
              <a:t>Example: P(d=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/>
              <a:t>) = log10(1+1/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/>
              <a:t> )= log10(2) [get out your calculators]= 0.301029996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41650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Benford’s</a:t>
            </a:r>
            <a:r>
              <a:rPr lang="en-US" dirty="0"/>
              <a:t>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Who is </a:t>
            </a:r>
            <a:r>
              <a:rPr lang="en-US" b="1" dirty="0" err="1"/>
              <a:t>Benford</a:t>
            </a:r>
            <a:r>
              <a:rPr lang="en-US" b="1" dirty="0"/>
              <a:t> ? </a:t>
            </a:r>
          </a:p>
          <a:p>
            <a:r>
              <a:rPr lang="en-US" dirty="0"/>
              <a:t>In 1938, physicist Frank </a:t>
            </a:r>
            <a:r>
              <a:rPr lang="en-US" dirty="0" err="1"/>
              <a:t>Benford</a:t>
            </a:r>
            <a:r>
              <a:rPr lang="en-US" dirty="0"/>
              <a:t>, who was unaware of Newcomb’s observation, also discovered same phenomena with his Logarithm Book used by scientists &amp; engineers</a:t>
            </a:r>
          </a:p>
          <a:p>
            <a:r>
              <a:rPr lang="en-US" dirty="0"/>
              <a:t>Unlike Newcomb, </a:t>
            </a:r>
            <a:r>
              <a:rPr lang="en-US" dirty="0" err="1"/>
              <a:t>Benford</a:t>
            </a:r>
            <a:r>
              <a:rPr lang="en-US" dirty="0"/>
              <a:t> attempted to test his theory with empirical data</a:t>
            </a:r>
          </a:p>
          <a:p>
            <a:r>
              <a:rPr lang="en-US" dirty="0"/>
              <a:t>Frank </a:t>
            </a:r>
            <a:r>
              <a:rPr lang="en-US" dirty="0" err="1"/>
              <a:t>Benford</a:t>
            </a:r>
            <a:r>
              <a:rPr lang="en-US" dirty="0"/>
              <a:t> analyzed 20,229 data sets by hand(no MS Excel back then)</a:t>
            </a:r>
          </a:p>
        </p:txBody>
      </p:sp>
    </p:spTree>
    <p:extLst>
      <p:ext uri="{BB962C8B-B14F-4D97-AF65-F5344CB8AC3E}">
        <p14:creationId xmlns:p14="http://schemas.microsoft.com/office/powerpoint/2010/main" val="96714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Benford’s</a:t>
            </a:r>
            <a:r>
              <a:rPr lang="en-US" dirty="0"/>
              <a:t>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284316"/>
            <a:ext cx="8915400" cy="4626906"/>
          </a:xfrm>
        </p:spPr>
        <p:txBody>
          <a:bodyPr/>
          <a:lstStyle/>
          <a:p>
            <a:r>
              <a:rPr lang="en-US" b="1" dirty="0"/>
              <a:t>Examples:</a:t>
            </a:r>
          </a:p>
          <a:p>
            <a:r>
              <a:rPr lang="en-US" dirty="0"/>
              <a:t>Baseball statistics</a:t>
            </a:r>
          </a:p>
          <a:p>
            <a:r>
              <a:rPr lang="en-US" dirty="0"/>
              <a:t>Areas of rivers</a:t>
            </a:r>
          </a:p>
          <a:p>
            <a:r>
              <a:rPr lang="en-US" dirty="0"/>
              <a:t>Molecular weights of atoms</a:t>
            </a:r>
          </a:p>
          <a:p>
            <a:r>
              <a:rPr lang="en-US" dirty="0"/>
              <a:t>Electricity bills</a:t>
            </a:r>
          </a:p>
          <a:p>
            <a:r>
              <a:rPr lang="en-US" dirty="0"/>
              <a:t>Stock market quotes</a:t>
            </a:r>
          </a:p>
          <a:p>
            <a:r>
              <a:rPr lang="en-US" dirty="0"/>
              <a:t>Populations of towns</a:t>
            </a:r>
          </a:p>
          <a:p>
            <a:r>
              <a:rPr lang="en-US" dirty="0"/>
              <a:t>Physical and mathematical constants</a:t>
            </a:r>
          </a:p>
          <a:p>
            <a:r>
              <a:rPr lang="en-US" dirty="0"/>
              <a:t>He discovered that appearance of each digits (1 – 9) is not equally distributed, instead some digits appear more frequently than others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219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Benford’s</a:t>
            </a:r>
            <a:r>
              <a:rPr lang="en-US" dirty="0"/>
              <a:t>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How is </a:t>
            </a:r>
            <a:r>
              <a:rPr lang="en-US" b="1" dirty="0" err="1"/>
              <a:t>Benford’s</a:t>
            </a:r>
            <a:r>
              <a:rPr lang="en-US" b="1" dirty="0"/>
              <a:t> Law possible?</a:t>
            </a:r>
          </a:p>
          <a:p>
            <a:r>
              <a:rPr lang="en-US" dirty="0"/>
              <a:t>If a data entry begins with the digit 1, it has to double in size (100%) before it begins with the next digit – digit 2</a:t>
            </a:r>
          </a:p>
          <a:p>
            <a:r>
              <a:rPr lang="en-US" dirty="0"/>
              <a:t>If a data entry begins with the digit 9, it only has to be increased by only 11% in order for the first digit to be digit 1 again</a:t>
            </a:r>
          </a:p>
          <a:p>
            <a:r>
              <a:rPr lang="en-US" dirty="0"/>
              <a:t>Hence, chances of digit 1 is more likely than digit 9</a:t>
            </a:r>
          </a:p>
          <a:p>
            <a:r>
              <a:rPr lang="en-US" dirty="0"/>
              <a:t>You will have more smaller numbers than larger numbers</a:t>
            </a:r>
          </a:p>
          <a:p>
            <a:r>
              <a:rPr lang="en-US" dirty="0"/>
              <a:t>Check out the example in attached Excel worksheet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133933"/>
              </p:ext>
            </p:extLst>
          </p:nvPr>
        </p:nvGraphicFramePr>
        <p:xfrm>
          <a:off x="9088438" y="5122863"/>
          <a:ext cx="3810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Worksheet" showAsIcon="1" r:id="rId3" imgW="380745" imgH="771525" progId="Excel.Sheet.12">
                  <p:embed/>
                </p:oleObj>
              </mc:Choice>
              <mc:Fallback>
                <p:oleObj name="Worksheet" showAsIcon="1" r:id="rId3" imgW="380745" imgH="771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88438" y="5122863"/>
                        <a:ext cx="3810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76939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77-0369-45E8-955B-B430E840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365" y="624110"/>
            <a:ext cx="9786247" cy="970568"/>
          </a:xfrm>
        </p:spPr>
        <p:txBody>
          <a:bodyPr/>
          <a:lstStyle/>
          <a:p>
            <a:r>
              <a:rPr lang="en-US" b="1" dirty="0" err="1"/>
              <a:t>Benford’s</a:t>
            </a:r>
            <a:r>
              <a:rPr lang="en-US" b="1" dirty="0"/>
              <a:t> Law 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174B0-4786-42F9-9BF7-CFF68ABAE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96278"/>
            <a:ext cx="9905999" cy="4333461"/>
          </a:xfrm>
        </p:spPr>
        <p:txBody>
          <a:bodyPr/>
          <a:lstStyle/>
          <a:p>
            <a:r>
              <a:rPr lang="en-CA" dirty="0"/>
              <a:t>A set of numbers is said to satisfy </a:t>
            </a:r>
            <a:r>
              <a:rPr lang="en-CA" dirty="0" err="1"/>
              <a:t>Benford's</a:t>
            </a:r>
            <a:r>
              <a:rPr lang="en-CA" dirty="0"/>
              <a:t> law if the leading digit d (d ∈ {1, ..., 9}) occurs with probability </a:t>
            </a:r>
          </a:p>
          <a:p>
            <a:endParaRPr lang="en-CA" dirty="0"/>
          </a:p>
          <a:p>
            <a:endParaRPr lang="en-US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EAB6C2-8F88-4EA5-9BCC-FCCF7804B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362" y="2392970"/>
            <a:ext cx="5057775" cy="542925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970929"/>
              </p:ext>
            </p:extLst>
          </p:nvPr>
        </p:nvGraphicFramePr>
        <p:xfrm>
          <a:off x="1329362" y="3358342"/>
          <a:ext cx="493427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28920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0B42B-8D73-48B5-A6E3-72FAF2A1C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08299"/>
          </a:xfrm>
        </p:spPr>
        <p:txBody>
          <a:bodyPr/>
          <a:lstStyle/>
          <a:p>
            <a:r>
              <a:rPr lang="en-US" b="1" dirty="0"/>
              <a:t>    </a:t>
            </a:r>
            <a:r>
              <a:rPr lang="en-US" b="1" dirty="0" err="1"/>
              <a:t>Benford’s</a:t>
            </a:r>
            <a:r>
              <a:rPr lang="en-US" b="1" dirty="0"/>
              <a:t> Law </a:t>
            </a:r>
            <a:endParaRPr lang="en-CA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B99192-3EC4-4783-9123-F7261BB1C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276004"/>
            <a:ext cx="9905999" cy="5442848"/>
          </a:xfrm>
        </p:spPr>
        <p:txBody>
          <a:bodyPr>
            <a:normAutofit/>
          </a:bodyPr>
          <a:lstStyle/>
          <a:p>
            <a:r>
              <a:rPr lang="en-US" dirty="0"/>
              <a:t>Many different types of data sets follow this rule, including the </a:t>
            </a:r>
          </a:p>
          <a:p>
            <a:pPr lvl="1"/>
            <a:r>
              <a:rPr lang="en-US" dirty="0"/>
              <a:t>Number of twitter users by followers</a:t>
            </a:r>
          </a:p>
          <a:p>
            <a:pPr lvl="1"/>
            <a:r>
              <a:rPr lang="en-US" dirty="0"/>
              <a:t>Populations of cities across the USA</a:t>
            </a:r>
          </a:p>
          <a:p>
            <a:pPr lvl="1"/>
            <a:r>
              <a:rPr lang="en-US" dirty="0"/>
              <a:t>Heights of buildings </a:t>
            </a:r>
          </a:p>
          <a:p>
            <a:pPr lvl="1"/>
            <a:r>
              <a:rPr lang="en-US" dirty="0"/>
              <a:t>File sizes on your hard drive</a:t>
            </a:r>
          </a:p>
          <a:p>
            <a:r>
              <a:rPr lang="en-US" dirty="0"/>
              <a:t>Auditors/Forensic accountants often use </a:t>
            </a:r>
            <a:r>
              <a:rPr lang="en-US" dirty="0" err="1"/>
              <a:t>Benford’s</a:t>
            </a:r>
            <a:r>
              <a:rPr lang="en-US" dirty="0"/>
              <a:t> law to detect fraud</a:t>
            </a:r>
          </a:p>
          <a:p>
            <a:r>
              <a:rPr lang="en-US" dirty="0"/>
              <a:t>When people “massage numbers” in an attempt to defraud, they tend to use more 8s and 9s as the first digit than expected from </a:t>
            </a:r>
            <a:r>
              <a:rPr lang="en-US" dirty="0" err="1"/>
              <a:t>Benford’s</a:t>
            </a:r>
            <a:r>
              <a:rPr lang="en-US" dirty="0"/>
              <a:t> law</a:t>
            </a:r>
          </a:p>
          <a:p>
            <a:endParaRPr lang="en-US" dirty="0"/>
          </a:p>
          <a:p>
            <a:endParaRPr lang="en-CA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883693"/>
              </p:ext>
            </p:extLst>
          </p:nvPr>
        </p:nvGraphicFramePr>
        <p:xfrm>
          <a:off x="1615440" y="4293523"/>
          <a:ext cx="4572000" cy="2119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06765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EC8C5-7A7D-4DB3-B3C4-944B43D6C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Benford’s</a:t>
            </a:r>
            <a:r>
              <a:rPr lang="en-US" b="1" dirty="0"/>
              <a:t> Law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2504-CDCF-49B3-9E6F-668F91607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37360"/>
            <a:ext cx="9905999" cy="4623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State of Arizona vs Wayne James Nelson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Invented or altered numbers are not likely to follow </a:t>
            </a:r>
            <a:r>
              <a:rPr lang="en-US" dirty="0" err="1"/>
              <a:t>Benford’s</a:t>
            </a:r>
            <a:r>
              <a:rPr lang="en-US" dirty="0"/>
              <a:t> law</a:t>
            </a:r>
          </a:p>
          <a:p>
            <a:r>
              <a:rPr lang="en-US" dirty="0"/>
              <a:t>Human choices are not random</a:t>
            </a:r>
          </a:p>
          <a:p>
            <a:r>
              <a:rPr lang="en-US" dirty="0"/>
              <a:t>Let’s look at an actual legal case that happened in 1992</a:t>
            </a:r>
          </a:p>
          <a:p>
            <a:r>
              <a:rPr lang="en-US" dirty="0"/>
              <a:t>State of Arizona vs Wayne James Nelson</a:t>
            </a:r>
          </a:p>
          <a:p>
            <a:r>
              <a:rPr lang="en-US" dirty="0"/>
              <a:t>In 1993 , Wayne James Nelson was accused of trying to defraud the state of Arizona of two million dollars (USD)</a:t>
            </a:r>
          </a:p>
          <a:p>
            <a:r>
              <a:rPr lang="en-US" dirty="0"/>
              <a:t>Nelson, wrote 23 </a:t>
            </a:r>
            <a:r>
              <a:rPr lang="en-US" dirty="0" err="1"/>
              <a:t>cheques</a:t>
            </a:r>
            <a:r>
              <a:rPr lang="en-US" dirty="0"/>
              <a:t> to a fictitious vendor in seemingly random amounts</a:t>
            </a:r>
          </a:p>
          <a:p>
            <a:r>
              <a:rPr lang="en-US" dirty="0"/>
              <a:t>But his plan had a major flaw, his amounts weren’t random enough</a:t>
            </a:r>
          </a:p>
          <a:p>
            <a:r>
              <a:rPr lang="en-US" dirty="0"/>
              <a:t>In the trial the defendant was accused of issuing </a:t>
            </a:r>
            <a:r>
              <a:rPr lang="en-US" dirty="0" err="1"/>
              <a:t>cheques</a:t>
            </a:r>
            <a:r>
              <a:rPr lang="en-US" dirty="0"/>
              <a:t> to a vendor that did not exist</a:t>
            </a:r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62219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CEE08-A129-4EC8-8319-9EEA8C739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92273"/>
          </a:xfrm>
        </p:spPr>
        <p:txBody>
          <a:bodyPr/>
          <a:lstStyle/>
          <a:p>
            <a:r>
              <a:rPr lang="en-US" b="1" dirty="0" err="1"/>
              <a:t>Benford’s</a:t>
            </a:r>
            <a:r>
              <a:rPr lang="en-US" b="1" dirty="0"/>
              <a:t> Law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C1D25-4074-4EE5-9D51-3A2A35538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90260"/>
            <a:ext cx="9905999" cy="4943061"/>
          </a:xfrm>
        </p:spPr>
        <p:txBody>
          <a:bodyPr/>
          <a:lstStyle/>
          <a:p>
            <a:r>
              <a:rPr lang="en-US" dirty="0"/>
              <a:t>Here are the 23 </a:t>
            </a:r>
            <a:r>
              <a:rPr lang="en-US" dirty="0" err="1"/>
              <a:t>cheque</a:t>
            </a:r>
            <a:r>
              <a:rPr lang="en-US" dirty="0"/>
              <a:t> amounts:</a:t>
            </a:r>
          </a:p>
          <a:p>
            <a:endParaRPr lang="en-US" dirty="0"/>
          </a:p>
          <a:p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12023" y="2232990"/>
          <a:ext cx="1961803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6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5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Date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Amount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0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1992-10-09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1927.48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0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1992-10-09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27902.31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0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1992-10-14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86241.9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0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1992-10-14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72117.46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0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1992-10-14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81321.75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0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1992-10-14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97473.96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0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1992-10-19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93249.11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10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1992-10-19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89658.17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10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1992-10-19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87776.89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10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1992-10-19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92105.83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10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1992-10-19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79949.16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10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1992-10-19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87602.93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10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1992-10-19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96879.27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10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1992-10-19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91806.47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10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1992-10-19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84991.67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10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1992-10-19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90831.83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10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1992-10-19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93766.67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10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1992-10-19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88388.72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10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1992-10-19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94639.49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10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1992-10-19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83709.28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10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1992-10-19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96412.21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10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1992-10-19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88432.86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102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1992-10-19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71552.16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1380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Benford’s</a:t>
            </a:r>
            <a:r>
              <a:rPr lang="en-US"/>
              <a:t>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Digit Analysis </a:t>
            </a:r>
          </a:p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2048023"/>
              </p:ext>
            </p:extLst>
          </p:nvPr>
        </p:nvGraphicFramePr>
        <p:xfrm>
          <a:off x="2108662" y="2583822"/>
          <a:ext cx="7924800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487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3ABA9-D98E-451C-AD70-350D1B4D5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5C67E-C620-456C-B116-9F46C85AC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275128"/>
            <a:ext cx="9905999" cy="4964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b="1" dirty="0"/>
              <a:t>Programming skills</a:t>
            </a:r>
          </a:p>
          <a:p>
            <a:pPr lvl="0"/>
            <a:r>
              <a:rPr lang="en-US" sz="2000" dirty="0"/>
              <a:t>From my experience in the current market environment I  would recommend some basic programming skills</a:t>
            </a:r>
            <a:endParaRPr lang="en-CA" sz="2000" dirty="0"/>
          </a:p>
          <a:p>
            <a:r>
              <a:rPr lang="en-US" sz="2000" dirty="0"/>
              <a:t>Microsoft Excel (VBA)</a:t>
            </a:r>
          </a:p>
          <a:p>
            <a:r>
              <a:rPr lang="en-US" sz="2000" dirty="0"/>
              <a:t>SQL</a:t>
            </a:r>
          </a:p>
          <a:p>
            <a:r>
              <a:rPr lang="en-US" sz="2000" dirty="0"/>
              <a:t>SAS</a:t>
            </a:r>
          </a:p>
          <a:p>
            <a:r>
              <a:rPr lang="en-US" sz="2000" dirty="0"/>
              <a:t>R, Python, Julia, Scala, Java Script Apache Spark – other machine learning tools</a:t>
            </a:r>
          </a:p>
          <a:p>
            <a:r>
              <a:rPr lang="en-US" sz="2000" dirty="0"/>
              <a:t>Hadoop  -- Impala, Pig</a:t>
            </a:r>
          </a:p>
          <a:p>
            <a:pPr marL="0" indent="0">
              <a:buNone/>
            </a:pPr>
            <a:r>
              <a:rPr lang="en-US" sz="2000" b="1" dirty="0"/>
              <a:t>Data Visualization</a:t>
            </a:r>
          </a:p>
          <a:p>
            <a:r>
              <a:rPr lang="en-US" sz="2000" dirty="0"/>
              <a:t>Tableau, Spotfire, </a:t>
            </a:r>
            <a:r>
              <a:rPr lang="en-US" sz="2000" dirty="0" err="1"/>
              <a:t>Qlikview</a:t>
            </a:r>
            <a:r>
              <a:rPr lang="en-US" sz="2000" dirty="0"/>
              <a:t> or equivalent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5436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Benford’s</a:t>
            </a:r>
            <a:r>
              <a:rPr lang="en-US" dirty="0"/>
              <a:t>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clearly see that the fictitious </a:t>
            </a:r>
            <a:r>
              <a:rPr lang="en-US" dirty="0" err="1"/>
              <a:t>cheque</a:t>
            </a:r>
            <a:r>
              <a:rPr lang="en-US" dirty="0"/>
              <a:t> amounts do not conform to </a:t>
            </a:r>
            <a:r>
              <a:rPr lang="en-US" dirty="0" err="1"/>
              <a:t>Benford’s</a:t>
            </a:r>
            <a:r>
              <a:rPr lang="en-US" dirty="0"/>
              <a:t> law</a:t>
            </a:r>
          </a:p>
          <a:p>
            <a:r>
              <a:rPr lang="en-US" dirty="0"/>
              <a:t>In the next session, we will do the same frequency with the </a:t>
            </a:r>
            <a:r>
              <a:rPr lang="en-US" dirty="0" err="1"/>
              <a:t>Zetaphor</a:t>
            </a:r>
            <a:r>
              <a:rPr lang="en-US" dirty="0"/>
              <a:t> corporation’s (fictitious corporation) invoice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5901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5F718-37D3-4215-892B-BACBAC759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91012"/>
          </a:xfrm>
        </p:spPr>
        <p:txBody>
          <a:bodyPr/>
          <a:lstStyle/>
          <a:p>
            <a:r>
              <a:rPr lang="en-US" b="1" dirty="0"/>
              <a:t>Example  -- Vendor Invoices 1</a:t>
            </a:r>
            <a:r>
              <a:rPr lang="en-US" b="1" baseline="30000" dirty="0"/>
              <a:t>st</a:t>
            </a:r>
            <a:r>
              <a:rPr lang="en-US" b="1" dirty="0"/>
              <a:t> digit</a:t>
            </a:r>
            <a:endParaRPr lang="en-CA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CE16BF-56D5-4474-B722-8C0AF2940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37252"/>
            <a:ext cx="9905999" cy="4943061"/>
          </a:xfrm>
        </p:spPr>
        <p:txBody>
          <a:bodyPr/>
          <a:lstStyle/>
          <a:p>
            <a:r>
              <a:rPr lang="en-US" dirty="0"/>
              <a:t>Purchase card transactions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C6825C-DC83-4435-9A2B-3FF984FDB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704" y="1922082"/>
            <a:ext cx="9568070" cy="431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44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93BD7-9F60-4397-8E1F-5431588D8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10732535" cy="1051256"/>
          </a:xfrm>
        </p:spPr>
        <p:txBody>
          <a:bodyPr>
            <a:normAutofit/>
          </a:bodyPr>
          <a:lstStyle/>
          <a:p>
            <a:r>
              <a:rPr lang="en-US" b="1" dirty="0"/>
              <a:t>Example – Vendor Invoices first two digits</a:t>
            </a:r>
            <a:endParaRPr lang="en-CA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C3F79EA-5E4D-4D66-8E0C-9005AB531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1881050"/>
            <a:ext cx="9349997" cy="48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194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Benford</a:t>
            </a:r>
            <a:r>
              <a:rPr lang="en-US" dirty="0"/>
              <a:t> and Random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91478"/>
            <a:ext cx="8915400" cy="4761948"/>
          </a:xfrm>
        </p:spPr>
        <p:txBody>
          <a:bodyPr/>
          <a:lstStyle/>
          <a:p>
            <a:r>
              <a:rPr lang="en-US" dirty="0"/>
              <a:t>Would </a:t>
            </a:r>
            <a:r>
              <a:rPr lang="en-US" dirty="0" err="1"/>
              <a:t>Benford</a:t>
            </a:r>
            <a:r>
              <a:rPr lang="en-US" dirty="0"/>
              <a:t> apply to random numbers?</a:t>
            </a:r>
          </a:p>
          <a:p>
            <a:r>
              <a:rPr lang="en-US" dirty="0"/>
              <a:t>I generated 10000 random numbers using Excel and here is the plot for the first digit test and first two digits test</a:t>
            </a:r>
          </a:p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575508"/>
              </p:ext>
            </p:extLst>
          </p:nvPr>
        </p:nvGraphicFramePr>
        <p:xfrm>
          <a:off x="2814016" y="2481469"/>
          <a:ext cx="7270750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07156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Benford</a:t>
            </a:r>
            <a:r>
              <a:rPr lang="en-US" dirty="0"/>
              <a:t> and Random Numbers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763133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60403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Benford</a:t>
            </a:r>
            <a:r>
              <a:rPr lang="en-US" dirty="0"/>
              <a:t> and Random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09148"/>
            <a:ext cx="8915400" cy="4502074"/>
          </a:xfrm>
        </p:spPr>
        <p:txBody>
          <a:bodyPr/>
          <a:lstStyle/>
          <a:p>
            <a:r>
              <a:rPr lang="en-US" dirty="0"/>
              <a:t>You can see that it doesn’t follow </a:t>
            </a:r>
            <a:r>
              <a:rPr lang="en-US" dirty="0" err="1"/>
              <a:t>Benford’s</a:t>
            </a:r>
            <a:r>
              <a:rPr lang="en-US" dirty="0"/>
              <a:t> law</a:t>
            </a:r>
          </a:p>
          <a:p>
            <a:r>
              <a:rPr lang="en-US" dirty="0"/>
              <a:t>What I’ll do now is generate 6 sets of 10000 numbers and multiply them together to get one set of random numbers</a:t>
            </a:r>
          </a:p>
          <a:p>
            <a:r>
              <a:rPr lang="en-US" dirty="0"/>
              <a:t>Let’s do a </a:t>
            </a:r>
            <a:r>
              <a:rPr lang="en-US" dirty="0" err="1"/>
              <a:t>Benford</a:t>
            </a:r>
            <a:r>
              <a:rPr lang="en-US" dirty="0"/>
              <a:t> Analysis on the multiplied random numbers</a:t>
            </a:r>
          </a:p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049383"/>
              </p:ext>
            </p:extLst>
          </p:nvPr>
        </p:nvGraphicFramePr>
        <p:xfrm>
          <a:off x="2589212" y="2940878"/>
          <a:ext cx="8001000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54984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Benford</a:t>
            </a:r>
            <a:r>
              <a:rPr lang="en-US" dirty="0"/>
              <a:t> and Random Numbers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9113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83544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Benford</a:t>
            </a:r>
            <a:r>
              <a:rPr lang="en-US" dirty="0"/>
              <a:t> and Random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can you observe from this?</a:t>
            </a:r>
          </a:p>
          <a:p>
            <a:r>
              <a:rPr lang="en-US" dirty="0"/>
              <a:t>It’s that </a:t>
            </a:r>
            <a:r>
              <a:rPr lang="en-US" dirty="0" err="1"/>
              <a:t>Benford</a:t>
            </a:r>
            <a:r>
              <a:rPr lang="en-US" dirty="0"/>
              <a:t> is a “limiting distribution” of digit frequencies</a:t>
            </a:r>
          </a:p>
        </p:txBody>
      </p:sp>
    </p:spTree>
    <p:extLst>
      <p:ext uri="{BB962C8B-B14F-4D97-AF65-F5344CB8AC3E}">
        <p14:creationId xmlns:p14="http://schemas.microsoft.com/office/powerpoint/2010/main" val="11817967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Benford</a:t>
            </a:r>
            <a:r>
              <a:rPr lang="en-US" dirty="0"/>
              <a:t> and Random Numbers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308277"/>
              </p:ext>
            </p:extLst>
          </p:nvPr>
        </p:nvGraphicFramePr>
        <p:xfrm>
          <a:off x="2978150" y="1833563"/>
          <a:ext cx="5969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Worksheet" showAsIcon="1" r:id="rId3" imgW="380745" imgH="771525" progId="Excel.Sheet.12">
                  <p:embed/>
                </p:oleObj>
              </mc:Choice>
              <mc:Fallback>
                <p:oleObj name="Worksheet" showAsIcon="1" r:id="rId3" imgW="380745" imgH="771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8150" y="1833563"/>
                        <a:ext cx="5969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3763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E845D-95E4-4E14-A183-4210B22AB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FA4C0-1BB8-4F72-B381-B8E24D72A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69774"/>
            <a:ext cx="9905999" cy="4569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Workplace learning</a:t>
            </a:r>
            <a:endParaRPr lang="en-CA" b="1" dirty="0"/>
          </a:p>
          <a:p>
            <a:pPr marL="0" lvl="0" indent="0">
              <a:buNone/>
            </a:pPr>
            <a:r>
              <a:rPr lang="en-US" dirty="0"/>
              <a:t>I learned all the listed specialized software and programming languages after being employed</a:t>
            </a:r>
          </a:p>
          <a:p>
            <a:pPr lvl="0"/>
            <a:r>
              <a:rPr lang="en-US" dirty="0"/>
              <a:t>Unix Shell Scripting</a:t>
            </a:r>
          </a:p>
          <a:p>
            <a:pPr lvl="0"/>
            <a:r>
              <a:rPr lang="en-US" dirty="0"/>
              <a:t>ACL</a:t>
            </a:r>
          </a:p>
          <a:p>
            <a:pPr lvl="0"/>
            <a:r>
              <a:rPr lang="en-US" dirty="0"/>
              <a:t>SAS</a:t>
            </a:r>
          </a:p>
          <a:p>
            <a:pPr lvl="0"/>
            <a:r>
              <a:rPr lang="en-US" dirty="0"/>
              <a:t>SQL</a:t>
            </a:r>
          </a:p>
          <a:p>
            <a:pPr lvl="0"/>
            <a:r>
              <a:rPr lang="en-US" dirty="0"/>
              <a:t>Python and R [machine learning packages]</a:t>
            </a:r>
          </a:p>
          <a:p>
            <a:pPr lvl="0"/>
            <a:r>
              <a:rPr lang="en-US" dirty="0"/>
              <a:t>Apache Spark</a:t>
            </a:r>
          </a:p>
          <a:p>
            <a:pPr lvl="0"/>
            <a:r>
              <a:rPr lang="en-US" dirty="0"/>
              <a:t>Tableau</a:t>
            </a:r>
          </a:p>
          <a:p>
            <a:pPr lvl="0"/>
            <a:r>
              <a:rPr lang="en-US" dirty="0"/>
              <a:t>Monarch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0959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17119-AEC1-4332-9222-91988AF6C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253F0-7627-47E6-9FE1-2326D8166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Mathematics used in Finance</a:t>
            </a:r>
          </a:p>
          <a:p>
            <a:r>
              <a:rPr lang="en-US" dirty="0"/>
              <a:t>Pricing Derivatives and Exotic Options</a:t>
            </a:r>
          </a:p>
          <a:p>
            <a:r>
              <a:rPr lang="en-US" dirty="0"/>
              <a:t>Extreme Value Theory</a:t>
            </a:r>
          </a:p>
          <a:p>
            <a:r>
              <a:rPr lang="en-US" dirty="0"/>
              <a:t>Machine Learning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0783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83EC9-F541-4C91-9D25-45731EE02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 </a:t>
            </a:r>
            <a:r>
              <a:rPr lang="en-US" dirty="0"/>
              <a:t>	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561B1-38D8-4C08-A71F-65B6A8E93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16765"/>
            <a:ext cx="9905999" cy="417443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Recommendation for your future professional development</a:t>
            </a:r>
            <a:endParaRPr lang="en-CA" b="1" dirty="0"/>
          </a:p>
          <a:p>
            <a:pPr lvl="0"/>
            <a:r>
              <a:rPr lang="en-US" dirty="0"/>
              <a:t>Network with individuals currently engaged in industry and ask for their recommendation</a:t>
            </a:r>
          </a:p>
          <a:p>
            <a:pPr lvl="0"/>
            <a:r>
              <a:rPr lang="en-US" dirty="0"/>
              <a:t>Continue learning programming languages that are used in data analytics &amp; machine learning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0523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5CB04-F8A9-49F6-A7D1-B03FB17271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MATHEMATICS USED IN MY CAREER</a:t>
            </a:r>
            <a:endParaRPr lang="en-CA" sz="3600" b="1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0C7E490-610C-425A-AC57-73FB06080A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MARKET RISK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857075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CEE70-D4AC-4420-90B0-AC4A5A06E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Market Risk</a:t>
            </a:r>
            <a:endParaRPr lang="en-CA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54FD3B-FE9C-474B-81DA-56942E7F0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1895061"/>
            <a:ext cx="4717774" cy="3511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5E7E96-CDC1-4918-B983-7CDC470A8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144" y="1895061"/>
            <a:ext cx="47434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0353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221</TotalTime>
  <Words>2316</Words>
  <Application>Microsoft Office PowerPoint</Application>
  <PresentationFormat>Widescreen</PresentationFormat>
  <Paragraphs>311</Paragraphs>
  <Slides>48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Century Gothic</vt:lpstr>
      <vt:lpstr>Wingdings 3</vt:lpstr>
      <vt:lpstr>Wisp</vt:lpstr>
      <vt:lpstr>Worksheet</vt:lpstr>
      <vt:lpstr>Mathematics Used In My Career</vt:lpstr>
      <vt:lpstr>Introduction</vt:lpstr>
      <vt:lpstr>Introduction</vt:lpstr>
      <vt:lpstr>Introduction</vt:lpstr>
      <vt:lpstr>Introduction</vt:lpstr>
      <vt:lpstr>Introduction</vt:lpstr>
      <vt:lpstr>Introduction  </vt:lpstr>
      <vt:lpstr>MATHEMATICS USED IN MY CAREER</vt:lpstr>
      <vt:lpstr>Market Risk</vt:lpstr>
      <vt:lpstr>Market Risk</vt:lpstr>
      <vt:lpstr>Market Risk</vt:lpstr>
      <vt:lpstr>Market Risk</vt:lpstr>
      <vt:lpstr>Greeks</vt:lpstr>
      <vt:lpstr>Greeks</vt:lpstr>
      <vt:lpstr>Value at Risk</vt:lpstr>
      <vt:lpstr>Value at Risk</vt:lpstr>
      <vt:lpstr>Normal Distribution (aka, the “Bell Curve”)</vt:lpstr>
      <vt:lpstr>Extreme Value Theory</vt:lpstr>
      <vt:lpstr>Extreme Value Theory</vt:lpstr>
      <vt:lpstr>MATHEMATICS USED IN MY CAREER</vt:lpstr>
      <vt:lpstr>INTERNAL AUDIT</vt:lpstr>
      <vt:lpstr>LEVENSHTEIN DISTANCE (edit distance)</vt:lpstr>
      <vt:lpstr>LEVENSHTEIN DISTANCE(cont)</vt:lpstr>
      <vt:lpstr>Fuzzy Matching</vt:lpstr>
      <vt:lpstr>Fuzzy Matching</vt:lpstr>
      <vt:lpstr>Number Frequency Factor</vt:lpstr>
      <vt:lpstr>Number Frequency Factor</vt:lpstr>
      <vt:lpstr>Relative Size Factor(RSF)</vt:lpstr>
      <vt:lpstr>                   BENFORD’s LAW</vt:lpstr>
      <vt:lpstr>Benford’s Law</vt:lpstr>
      <vt:lpstr>Benford’s Law </vt:lpstr>
      <vt:lpstr>Benford’s law</vt:lpstr>
      <vt:lpstr>Benford’s law</vt:lpstr>
      <vt:lpstr>Benford’s law</vt:lpstr>
      <vt:lpstr>Benford’s Law </vt:lpstr>
      <vt:lpstr>    Benford’s Law </vt:lpstr>
      <vt:lpstr>Benford’s Law</vt:lpstr>
      <vt:lpstr>Benford’s Law</vt:lpstr>
      <vt:lpstr>Benford’s law</vt:lpstr>
      <vt:lpstr>Benford’s law</vt:lpstr>
      <vt:lpstr>Example  -- Vendor Invoices 1st digit</vt:lpstr>
      <vt:lpstr>Example – Vendor Invoices first two digits</vt:lpstr>
      <vt:lpstr>Benford and Random numbers</vt:lpstr>
      <vt:lpstr>Benford and Random Numbers</vt:lpstr>
      <vt:lpstr>Benford and Random Numbers</vt:lpstr>
      <vt:lpstr>Benford and Random Numbers</vt:lpstr>
      <vt:lpstr>Benford and Random Numbers</vt:lpstr>
      <vt:lpstr>Benford and Random Numbers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 lisi</dc:creator>
  <cp:lastModifiedBy>carlo lisi</cp:lastModifiedBy>
  <cp:revision>34</cp:revision>
  <dcterms:created xsi:type="dcterms:W3CDTF">2018-08-14T00:14:19Z</dcterms:created>
  <dcterms:modified xsi:type="dcterms:W3CDTF">2020-08-23T03:30:15Z</dcterms:modified>
</cp:coreProperties>
</file>